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comment1.xml" ContentType="application/vnd.openxmlformats-officedocument.presentationml.comment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29"/>
  </p:notesMasterIdLst>
  <p:handoutMasterIdLst>
    <p:handoutMasterId r:id="rId30"/>
  </p:handoutMasterIdLst>
  <p:sldIdLst>
    <p:sldId id="375" r:id="rId3"/>
    <p:sldId id="373" r:id="rId4"/>
    <p:sldId id="322" r:id="rId5"/>
    <p:sldId id="313" r:id="rId6"/>
    <p:sldId id="303" r:id="rId7"/>
    <p:sldId id="377" r:id="rId8"/>
    <p:sldId id="378" r:id="rId9"/>
    <p:sldId id="305" r:id="rId10"/>
    <p:sldId id="379" r:id="rId11"/>
    <p:sldId id="261" r:id="rId12"/>
    <p:sldId id="381" r:id="rId13"/>
    <p:sldId id="374" r:id="rId14"/>
    <p:sldId id="321" r:id="rId15"/>
    <p:sldId id="282" r:id="rId16"/>
    <p:sldId id="284" r:id="rId17"/>
    <p:sldId id="306" r:id="rId18"/>
    <p:sldId id="291" r:id="rId19"/>
    <p:sldId id="296" r:id="rId20"/>
    <p:sldId id="298" r:id="rId21"/>
    <p:sldId id="290" r:id="rId22"/>
    <p:sldId id="325" r:id="rId23"/>
    <p:sldId id="372" r:id="rId24"/>
    <p:sldId id="376" r:id="rId25"/>
    <p:sldId id="324" r:id="rId26"/>
    <p:sldId id="382" r:id="rId27"/>
    <p:sldId id="380" r:id="rId28"/>
  </p:sldIdLst>
  <p:sldSz cx="9144000" cy="6858000" type="screen4x3"/>
  <p:notesSz cx="6797675" cy="9926638"/>
  <p:custDataLst>
    <p:tags r:id="rId3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ierre SOB" initials="PS" lastIdx="17" clrIdx="0"/>
  <p:cmAuthor id="1" name="Terada Saori" initials="T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CE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153" autoAdjust="0"/>
    <p:restoredTop sz="95560" autoAdjust="0"/>
  </p:normalViewPr>
  <p:slideViewPr>
    <p:cSldViewPr snapToGrid="0" snapToObjects="1">
      <p:cViewPr>
        <p:scale>
          <a:sx n="80" d="100"/>
          <a:sy n="80" d="100"/>
        </p:scale>
        <p:origin x="-1074" y="-25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p:cViewPr>
        <p:scale>
          <a:sx n="84" d="100"/>
          <a:sy n="84" d="100"/>
        </p:scale>
        <p:origin x="-2466" y="528"/>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3-01-21T15:51:01.208" idx="11">
    <p:pos x="4488" y="314"/>
    <p:text>We need to rethink how to reflect the quest for integration. It does not appear to do so. There seems to be some discrepancy between the titles and the contents.</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D2EF8465-01E5-4DB3-89E6-BF339FA489E0}" type="datetimeFigureOut">
              <a:rPr lang="en-GB" smtClean="0"/>
              <a:t>11/07/2013</a:t>
            </a:fld>
            <a:endParaRPr lang="en-GB"/>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A79F00B6-4416-4314-A66F-4D45683C9F41}" type="slidenum">
              <a:rPr lang="en-GB" smtClean="0"/>
              <a:t>‹#›</a:t>
            </a:fld>
            <a:endParaRPr lang="en-GB"/>
          </a:p>
        </p:txBody>
      </p:sp>
    </p:spTree>
    <p:extLst>
      <p:ext uri="{BB962C8B-B14F-4D97-AF65-F5344CB8AC3E}">
        <p14:creationId xmlns:p14="http://schemas.microsoft.com/office/powerpoint/2010/main" val="6630033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B9B30225-0747-40A6-899C-E4476E8D5C02}" type="datetimeFigureOut">
              <a:rPr lang="en-GB" smtClean="0"/>
              <a:t>11/07/2013</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F5E01116-F6B8-4008-8666-BEEADF04B037}" type="slidenum">
              <a:rPr lang="en-GB" smtClean="0"/>
              <a:t>‹#›</a:t>
            </a:fld>
            <a:endParaRPr lang="en-GB"/>
          </a:p>
        </p:txBody>
      </p:sp>
    </p:spTree>
    <p:extLst>
      <p:ext uri="{BB962C8B-B14F-4D97-AF65-F5344CB8AC3E}">
        <p14:creationId xmlns:p14="http://schemas.microsoft.com/office/powerpoint/2010/main" val="11109542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hrbaportal.org/archives/resources/integrating-human-rights-and-gender-equality-in-evaluation-towards-uneg-guidance"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15012436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See presentation, simplified checklist and exercise on gender analysis prepared for the diplomats</a:t>
            </a:r>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14</a:t>
            </a:fld>
            <a:endParaRPr lang="en-GB"/>
          </a:p>
        </p:txBody>
      </p:sp>
    </p:spTree>
    <p:extLst>
      <p:ext uri="{BB962C8B-B14F-4D97-AF65-F5344CB8AC3E}">
        <p14:creationId xmlns:p14="http://schemas.microsoft.com/office/powerpoint/2010/main" val="8490066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When gathering contextual information and information about specific human rights violations, the data collected should be sex- and</a:t>
            </a:r>
          </a:p>
          <a:p>
            <a:r>
              <a:rPr lang="en-US" dirty="0" smtClean="0"/>
              <a:t>age-disaggregated, and possibly disaggregated on the basis of other parameters relevant for the</a:t>
            </a:r>
          </a:p>
          <a:p>
            <a:r>
              <a:rPr lang="en-US" dirty="0" smtClean="0"/>
              <a:t>identification of potential discriminatory practices (e.g., ethnicity, religion, political affiliation).</a:t>
            </a:r>
          </a:p>
          <a:p>
            <a:r>
              <a:rPr lang="en-US" dirty="0" smtClean="0"/>
              <a:t>It is important to understand the links between gender and other social identities. Wherever possible,</a:t>
            </a:r>
          </a:p>
          <a:p>
            <a:r>
              <a:rPr lang="en-US" dirty="0" smtClean="0"/>
              <a:t>data disaggregated by these and other criteria should be collected. If religion or ethnicity is hidden from the analysis, biases can also remain undetected.</a:t>
            </a:r>
          </a:p>
          <a:p>
            <a:endParaRPr lang="en-US" dirty="0" smtClean="0"/>
          </a:p>
          <a:p>
            <a:r>
              <a:rPr lang="en-US" dirty="0" smtClean="0"/>
              <a:t>Where gender-specific information is not available, this gap is to be explicitly acknowledged. Field presences should remember to repeatedly request data disaggregated by sex and age from all the institutions and other sources providing information.</a:t>
            </a:r>
          </a:p>
          <a:p>
            <a:endParaRPr lang="en-US" dirty="0" smtClean="0"/>
          </a:p>
          <a:p>
            <a:r>
              <a:rPr lang="en-US" dirty="0" smtClean="0"/>
              <a:t>Many human rights violations affecting particularly women occur in the private sphere. It is important</a:t>
            </a:r>
          </a:p>
          <a:p>
            <a:r>
              <a:rPr lang="en-US" dirty="0" smtClean="0"/>
              <a:t>that methods for collecting information include that sphere as well.</a:t>
            </a:r>
          </a:p>
          <a:p>
            <a:endParaRPr lang="en-US" dirty="0" smtClean="0"/>
          </a:p>
          <a:p>
            <a:pPr marL="0" lvl="1">
              <a:buFont typeface="Arial" pitchFamily="34" charset="0"/>
              <a:buChar char="•"/>
              <a:defRPr/>
            </a:pPr>
            <a:r>
              <a:rPr lang="en-US" dirty="0"/>
              <a:t>Formal requests for information from governmental institutions;</a:t>
            </a:r>
          </a:p>
          <a:p>
            <a:pPr marL="0" lvl="1">
              <a:buFont typeface="Arial" pitchFamily="34" charset="0"/>
              <a:buChar char="•"/>
              <a:defRPr/>
            </a:pPr>
            <a:r>
              <a:rPr lang="en-US" dirty="0"/>
              <a:t>Legal research on protection gaps </a:t>
            </a:r>
          </a:p>
          <a:p>
            <a:pPr marL="0" lvl="1">
              <a:buFont typeface="Arial" pitchFamily="34" charset="0"/>
              <a:buChar char="•"/>
              <a:defRPr/>
            </a:pPr>
            <a:r>
              <a:rPr lang="en-GB" dirty="0"/>
              <a:t>Interviews and surveys (including with women alone);</a:t>
            </a:r>
          </a:p>
          <a:p>
            <a:pPr marL="0" lvl="1">
              <a:buFont typeface="Arial" pitchFamily="34" charset="0"/>
              <a:buChar char="•"/>
              <a:defRPr/>
            </a:pPr>
            <a:r>
              <a:rPr lang="en-US" dirty="0"/>
              <a:t>Mapping and research through NGOs</a:t>
            </a:r>
          </a:p>
          <a:p>
            <a:endParaRPr lang="en-GB" dirty="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76A67D8-9A4B-4D1B-AD7A-A18A37CCE354}" type="slidenum">
              <a:rPr lang="en-US" smtClean="0"/>
              <a:pPr eaLnBrk="1" hangingPunct="1"/>
              <a:t>15</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When gathering contextual information and information about specific human rights violations, the data collected should be sex- and</a:t>
            </a:r>
          </a:p>
          <a:p>
            <a:r>
              <a:rPr lang="en-US" dirty="0" smtClean="0"/>
              <a:t>age-disaggregated, and possibly disaggregated on the basis of other parameters relevant for the</a:t>
            </a:r>
          </a:p>
          <a:p>
            <a:r>
              <a:rPr lang="en-US" dirty="0" smtClean="0"/>
              <a:t>identification of potential discriminatory practices (e.g., ethnicity, religion, political affiliation).</a:t>
            </a:r>
          </a:p>
          <a:p>
            <a:r>
              <a:rPr lang="en-US" dirty="0" smtClean="0"/>
              <a:t>It is important to understand the links between gender and other social identities. Wherever possible,</a:t>
            </a:r>
          </a:p>
          <a:p>
            <a:r>
              <a:rPr lang="en-US" dirty="0" smtClean="0"/>
              <a:t>data disaggregated by these and other criteria should be collected. If religion or ethnicity is hidden from the analysis, biases can also remain undetected.</a:t>
            </a:r>
          </a:p>
          <a:p>
            <a:endParaRPr lang="en-US" dirty="0" smtClean="0"/>
          </a:p>
          <a:p>
            <a:r>
              <a:rPr lang="en-US" dirty="0" smtClean="0"/>
              <a:t>Where gender-specific information is not available, this gap is to be explicitly acknowledged. Field presences should remember to repeatedly request data disaggregated by sex and age from all the institutions and other sources providing information.</a:t>
            </a:r>
          </a:p>
          <a:p>
            <a:endParaRPr lang="en-US" dirty="0" smtClean="0"/>
          </a:p>
          <a:p>
            <a:r>
              <a:rPr lang="en-US" dirty="0" smtClean="0"/>
              <a:t>Many human rights violations affecting particularly women occur in the private sphere. It is important</a:t>
            </a:r>
          </a:p>
          <a:p>
            <a:r>
              <a:rPr lang="en-US" dirty="0" smtClean="0"/>
              <a:t>that methods for collecting information include that sphere as well.</a:t>
            </a:r>
          </a:p>
          <a:p>
            <a:endParaRPr lang="en-US" dirty="0" smtClean="0"/>
          </a:p>
          <a:p>
            <a:pPr marL="685800" lvl="1">
              <a:buFont typeface="Arial" pitchFamily="34" charset="0"/>
              <a:buChar char="•"/>
              <a:defRPr/>
            </a:pPr>
            <a:r>
              <a:rPr lang="en-US" dirty="0" smtClean="0"/>
              <a:t>Formal requests for information from governmental institutions;</a:t>
            </a:r>
          </a:p>
          <a:p>
            <a:pPr marL="685800" lvl="1">
              <a:buFont typeface="Arial" pitchFamily="34" charset="0"/>
              <a:buChar char="•"/>
              <a:defRPr/>
            </a:pPr>
            <a:r>
              <a:rPr lang="en-US" dirty="0" smtClean="0"/>
              <a:t>Legal research on protection gaps </a:t>
            </a:r>
          </a:p>
          <a:p>
            <a:pPr marL="685800" lvl="1">
              <a:buFont typeface="Arial" pitchFamily="34" charset="0"/>
              <a:buChar char="•"/>
              <a:defRPr/>
            </a:pPr>
            <a:r>
              <a:rPr lang="en-GB" dirty="0" smtClean="0"/>
              <a:t>Interviews and surveys (including with women alone);</a:t>
            </a:r>
          </a:p>
          <a:p>
            <a:pPr marL="685800" lvl="1">
              <a:buFont typeface="Arial" pitchFamily="34" charset="0"/>
              <a:buChar char="•"/>
              <a:defRPr/>
            </a:pPr>
            <a:r>
              <a:rPr lang="en-US" dirty="0" smtClean="0"/>
              <a:t>Mapping and research through NGOs</a:t>
            </a:r>
          </a:p>
          <a:p>
            <a:endParaRPr lang="en-GB" dirty="0"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76A67D8-9A4B-4D1B-AD7A-A18A37CCE354}" type="slidenum">
              <a:rPr lang="en-US" smtClean="0"/>
              <a:pPr eaLnBrk="1" hangingPunct="1"/>
              <a:t>16</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Women should be involved at all levels of reporting and decision-making.  But simply having more women in an organization is not enough to guarantee gender-sensitive reporting.  The choices made about what is reported and the way the report is written contributes to the promotion of gender equality or the lack thereof. It’s important for both not to be isolated in gender-based ghettos and to avoid any separation on gender lines in terms of who writes about what.  </a:t>
            </a:r>
          </a:p>
          <a:p>
            <a:r>
              <a:rPr lang="en-GB" dirty="0"/>
              <a:t> </a:t>
            </a:r>
          </a:p>
          <a:p>
            <a:r>
              <a:rPr lang="en-GB" dirty="0"/>
              <a:t>The same way as journalists, both female and male, can play a role in changing attitudes to women and gender-based stereotypes, reporting in a more institutional context can make a difference.</a:t>
            </a:r>
          </a:p>
          <a:p>
            <a:endParaRPr lang="en-GB" dirty="0"/>
          </a:p>
          <a:p>
            <a:endParaRPr lang="en-GB" dirty="0"/>
          </a:p>
          <a:p>
            <a:r>
              <a:rPr lang="en-GB" dirty="0"/>
              <a:t>One of the first things journalists are taught is that each story must answer the questions: WHAT, WHERE, WHEN, WHO, WHY and HOW.  The same device can be applied for practicing gender-sensitive reporting for the UN.</a:t>
            </a:r>
          </a:p>
          <a:p>
            <a:endParaRPr lang="en-GB" dirty="0"/>
          </a:p>
          <a:p>
            <a:r>
              <a:rPr lang="en-GB" dirty="0"/>
              <a:t>When writing a mission report, project report or documenting a situation (HR violation), always try to ask yourself the following questions.</a:t>
            </a:r>
          </a:p>
          <a:p>
            <a:r>
              <a:rPr lang="en-GB" dirty="0"/>
              <a:t> </a:t>
            </a:r>
          </a:p>
          <a:p>
            <a:endParaRPr lang="en-GB" dirty="0"/>
          </a:p>
          <a:p>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17</a:t>
            </a:fld>
            <a:endParaRPr lang="en-GB"/>
          </a:p>
        </p:txBody>
      </p:sp>
    </p:spTree>
    <p:extLst>
      <p:ext uri="{BB962C8B-B14F-4D97-AF65-F5344CB8AC3E}">
        <p14:creationId xmlns:p14="http://schemas.microsoft.com/office/powerpoint/2010/main" val="14350113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Gender-sensitive reporting is not only about sources and content.  It is also about the language we use in writing reports. </a:t>
            </a:r>
          </a:p>
          <a:p>
            <a:r>
              <a:rPr lang="en-GB" dirty="0"/>
              <a:t> </a:t>
            </a:r>
          </a:p>
          <a:p>
            <a:r>
              <a:rPr lang="en-GB" dirty="0"/>
              <a:t>Language is a dynamic and socially-informed tool.  To be truly equal, women must be seen and heard to be equal.  This means eliminating language that misrepresents, excludes or offends women.  </a:t>
            </a:r>
          </a:p>
          <a:p>
            <a:r>
              <a:rPr lang="en-GB" dirty="0"/>
              <a:t> </a:t>
            </a:r>
          </a:p>
          <a:p>
            <a:r>
              <a:rPr lang="en-GB" dirty="0"/>
              <a:t>Careful use of language and images in reports will give a more accurate reflection of your audience or readership, and this can positively affect people’s consciousness over time.  </a:t>
            </a:r>
          </a:p>
          <a:p>
            <a:r>
              <a:rPr lang="en-GB" dirty="0"/>
              <a:t> </a:t>
            </a:r>
          </a:p>
          <a:p>
            <a:r>
              <a:rPr lang="en-GB" dirty="0"/>
              <a:t>As UN staff engaged in gender equality, you can be proactive in changing perceptions about people in a society by using new terms regularly, or explaining why a term has become negative and not acceptable to a group of people.</a:t>
            </a:r>
          </a:p>
          <a:p>
            <a:endParaRPr lang="en-GB" dirty="0"/>
          </a:p>
          <a:p>
            <a:r>
              <a:rPr lang="en-GB" dirty="0"/>
              <a:t>1) </a:t>
            </a:r>
            <a:r>
              <a:rPr lang="en-GB" b="1" dirty="0"/>
              <a:t>Avoid using “man” as a generic noun</a:t>
            </a:r>
            <a:endParaRPr lang="en-GB" dirty="0"/>
          </a:p>
          <a:p>
            <a:r>
              <a:rPr lang="en-GB" dirty="0"/>
              <a:t>The English language tends to use “man” as a generic noun.  It is as if men represent the whole human race.</a:t>
            </a:r>
          </a:p>
          <a:p>
            <a:endParaRPr lang="en-GB" b="1" dirty="0"/>
          </a:p>
          <a:p>
            <a:r>
              <a:rPr lang="en-GB" b="1" dirty="0"/>
              <a:t>2) Avoid using “he” as a generic pronoun</a:t>
            </a:r>
            <a:endParaRPr lang="en-GB" dirty="0"/>
          </a:p>
          <a:p>
            <a:r>
              <a:rPr lang="en-GB" dirty="0"/>
              <a:t> Unless the gender of the subject is known and is relevant to the context, avoid using “he” as a generic pronoun.  </a:t>
            </a:r>
          </a:p>
          <a:p>
            <a:endParaRPr lang="en-GB" dirty="0"/>
          </a:p>
          <a:p>
            <a:r>
              <a:rPr lang="en-GB" b="1" dirty="0"/>
              <a:t>3) Avoid associating men and women with certain professions</a:t>
            </a:r>
            <a:endParaRPr lang="en-GB" dirty="0"/>
          </a:p>
          <a:p>
            <a:r>
              <a:rPr lang="en-GB" dirty="0"/>
              <a:t>It’s common to associate men and women with certain professions. Try to use gender-neutral terms to name these professions.  </a:t>
            </a:r>
          </a:p>
          <a:p>
            <a:endParaRPr lang="en-GB" dirty="0"/>
          </a:p>
          <a:p>
            <a:r>
              <a:rPr lang="en-GB" b="1" dirty="0"/>
              <a:t>4) </a:t>
            </a:r>
            <a:r>
              <a:rPr lang="en-GB" b="1" dirty="0">
                <a:latin typeface="Arial" charset="0"/>
                <a:ea typeface="ＭＳ Ｐゴシック" pitchFamily="-108" charset="-128"/>
                <a:cs typeface="Arial" charset="0"/>
              </a:rPr>
              <a:t>Avoid the “woman and children” categorization as “vulnerable”</a:t>
            </a:r>
          </a:p>
          <a:p>
            <a:r>
              <a:rPr lang="en-GB" dirty="0"/>
              <a:t>Women constitute 50%of the world population and has to be acknowledge and analysed in all spheres of life. The categorization obscures the fact that different human rights guarantees may apply to women and to children and reinforces the historical tendency to make concerns for women’s HR, derivative of their roles as mothers, rather than recognizing their status as independent rights holders.</a:t>
            </a:r>
          </a:p>
          <a:p>
            <a:endParaRPr lang="en-GB" dirty="0"/>
          </a:p>
          <a:p>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18</a:t>
            </a:fld>
            <a:endParaRPr lang="en-GB"/>
          </a:p>
        </p:txBody>
      </p:sp>
    </p:spTree>
    <p:extLst>
      <p:ext uri="{BB962C8B-B14F-4D97-AF65-F5344CB8AC3E}">
        <p14:creationId xmlns:p14="http://schemas.microsoft.com/office/powerpoint/2010/main" val="25681736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CFE4BA5-8300-49D4-A333-9878267A2A1B}" type="slidenum">
              <a:rPr lang="en-US" smtClean="0"/>
              <a:pPr eaLnBrk="1" hangingPunct="1"/>
              <a:t>19</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E01116-F6B8-4008-8666-BEEADF04B037}" type="slidenum">
              <a:rPr lang="en-GB" smtClean="0"/>
              <a:t>20</a:t>
            </a:fld>
            <a:endParaRPr lang="en-GB"/>
          </a:p>
        </p:txBody>
      </p:sp>
    </p:spTree>
    <p:extLst>
      <p:ext uri="{BB962C8B-B14F-4D97-AF65-F5344CB8AC3E}">
        <p14:creationId xmlns:p14="http://schemas.microsoft.com/office/powerpoint/2010/main" val="9014404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Source: UNAIDS’ Operational Guide on Gender and HIV/AIDS: a Rights-Based Approach. </a:t>
            </a:r>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21</a:t>
            </a:fld>
            <a:endParaRPr lang="en-GB"/>
          </a:p>
        </p:txBody>
      </p:sp>
    </p:spTree>
    <p:extLst>
      <p:ext uri="{BB962C8B-B14F-4D97-AF65-F5344CB8AC3E}">
        <p14:creationId xmlns:p14="http://schemas.microsoft.com/office/powerpoint/2010/main" val="31475157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Source: Quick Entry Points to GE and Women's Empowerment in Democratic Governance Clusters, UNDP.</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All duty-bearers should have in-depth knowledge of the international human rights system, including CEDAW and its optional protocols and the way this is</a:t>
            </a:r>
          </a:p>
          <a:p>
            <a:r>
              <a:rPr lang="en-US" sz="1200" b="0" i="0" u="none" strike="noStrike" kern="1200" baseline="0" dirty="0" smtClean="0">
                <a:solidFill>
                  <a:schemeClr val="tx1"/>
                </a:solidFill>
                <a:latin typeface="+mn-lt"/>
                <a:ea typeface="+mn-ea"/>
                <a:cs typeface="+mn-cs"/>
              </a:rPr>
              <a:t>reflected in domestic regulations. In addition, they should be aware of the country’s commitment to the MDGs.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Duty-bearers need to have the capacity to conduct gender analysis of laws, rules, and regulations, so as to understand their impact on women and men. For example</a:t>
            </a:r>
          </a:p>
          <a:p>
            <a:endParaRPr lang="en-US"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Nationality laws may discriminate against women, effectively forcing </a:t>
            </a:r>
            <a:r>
              <a:rPr lang="en-US" sz="1200" b="0" i="0" u="none" strike="noStrike" kern="1200" baseline="0" dirty="0" smtClean="0">
                <a:solidFill>
                  <a:schemeClr val="tx1"/>
                </a:solidFill>
                <a:latin typeface="+mn-lt"/>
                <a:ea typeface="+mn-ea"/>
                <a:cs typeface="+mn-cs"/>
              </a:rPr>
              <a:t>women to give their nationality to spouses and children, or they may </a:t>
            </a:r>
            <a:r>
              <a:rPr lang="en-GB" sz="1200" b="0" i="0" u="none" strike="noStrike" kern="1200" baseline="0" dirty="0" smtClean="0">
                <a:solidFill>
                  <a:schemeClr val="tx1"/>
                </a:solidFill>
                <a:latin typeface="+mn-lt"/>
                <a:ea typeface="+mn-ea"/>
                <a:cs typeface="+mn-cs"/>
              </a:rPr>
              <a:t>discriminate against women, men, </a:t>
            </a:r>
            <a:r>
              <a:rPr lang="en-US" sz="1200" b="0" i="0" u="none" strike="noStrike" kern="1200" baseline="0" dirty="0" smtClean="0">
                <a:solidFill>
                  <a:schemeClr val="tx1"/>
                </a:solidFill>
                <a:latin typeface="+mn-lt"/>
                <a:ea typeface="+mn-ea"/>
                <a:cs typeface="+mn-cs"/>
              </a:rPr>
              <a:t>and children over such basic rights as access to employment, education, </a:t>
            </a:r>
            <a:r>
              <a:rPr lang="en-GB" sz="1200" b="0" i="0" u="none" strike="noStrike" kern="1200" baseline="0" dirty="0" smtClean="0">
                <a:solidFill>
                  <a:schemeClr val="tx1"/>
                </a:solidFill>
                <a:latin typeface="+mn-lt"/>
                <a:ea typeface="+mn-ea"/>
                <a:cs typeface="+mn-cs"/>
              </a:rPr>
              <a:t>and health.</a:t>
            </a:r>
          </a:p>
          <a:p>
            <a:endParaRPr lang="en-GB"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Penal codes may provide impunity </a:t>
            </a:r>
            <a:r>
              <a:rPr lang="en-GB" sz="1200" b="0" i="0" u="none" strike="noStrike" kern="1200" baseline="0" dirty="0" smtClean="0">
                <a:solidFill>
                  <a:schemeClr val="tx1"/>
                </a:solidFill>
                <a:latin typeface="+mn-lt"/>
                <a:ea typeface="+mn-ea"/>
                <a:cs typeface="+mn-cs"/>
              </a:rPr>
              <a:t>for gender-based violence, e.g., ‘honour’ crimes and rape.</a:t>
            </a:r>
            <a:r>
              <a:rPr lang="en-US" sz="1200" b="0" i="0" u="none" strike="noStrike" kern="1200" baseline="0" dirty="0" smtClean="0">
                <a:solidFill>
                  <a:schemeClr val="tx1"/>
                </a:solidFill>
                <a:latin typeface="+mn-lt"/>
                <a:ea typeface="+mn-ea"/>
                <a:cs typeface="+mn-cs"/>
              </a:rPr>
              <a:t> When basic legal systems are re-built after conflict, abuses of women’s rights must be addressed and legal personnel trained to prosecute these crimes.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Law reform focused on liberalizing </a:t>
            </a:r>
            <a:r>
              <a:rPr lang="en-GB" sz="1200" b="0" i="0" u="none" strike="noStrike" kern="1200" baseline="0" dirty="0" smtClean="0">
                <a:solidFill>
                  <a:schemeClr val="tx1"/>
                </a:solidFill>
                <a:latin typeface="+mn-lt"/>
                <a:ea typeface="+mn-ea"/>
                <a:cs typeface="+mn-cs"/>
              </a:rPr>
              <a:t>markets through securing property </a:t>
            </a:r>
            <a:r>
              <a:rPr lang="en-US" sz="1200" b="0" i="0" u="none" strike="noStrike" kern="1200" baseline="0" dirty="0" smtClean="0">
                <a:solidFill>
                  <a:schemeClr val="tx1"/>
                </a:solidFill>
                <a:latin typeface="+mn-lt"/>
                <a:ea typeface="+mn-ea"/>
                <a:cs typeface="+mn-cs"/>
              </a:rPr>
              <a:t>rights and enforcing contracts can leave </a:t>
            </a:r>
            <a:r>
              <a:rPr lang="en-GB" sz="1200" b="0" i="0" u="none" strike="noStrike" kern="1200" baseline="0" dirty="0" smtClean="0">
                <a:solidFill>
                  <a:schemeClr val="tx1"/>
                </a:solidFill>
                <a:latin typeface="+mn-lt"/>
                <a:ea typeface="+mn-ea"/>
                <a:cs typeface="+mn-cs"/>
              </a:rPr>
              <a:t>out women entrepreneurs because </a:t>
            </a:r>
            <a:r>
              <a:rPr lang="en-US" sz="1200" b="0" i="0" u="none" strike="noStrike" kern="1200" baseline="0" dirty="0" smtClean="0">
                <a:solidFill>
                  <a:schemeClr val="tx1"/>
                </a:solidFill>
                <a:latin typeface="+mn-lt"/>
                <a:ea typeface="+mn-ea"/>
                <a:cs typeface="+mn-cs"/>
              </a:rPr>
              <a:t>their businesses are in the informal sector and they lack property titles </a:t>
            </a:r>
            <a:r>
              <a:rPr lang="en-GB" sz="1200" b="0" i="0" u="none" strike="noStrike" kern="1200" baseline="0" dirty="0" smtClean="0">
                <a:solidFill>
                  <a:schemeClr val="tx1"/>
                </a:solidFill>
                <a:latin typeface="+mn-lt"/>
                <a:ea typeface="+mn-ea"/>
                <a:cs typeface="+mn-cs"/>
              </a:rPr>
              <a:t>and access to credit.</a:t>
            </a:r>
          </a:p>
          <a:p>
            <a:endParaRPr lang="en-GB"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Governments should be urged to harmonize </a:t>
            </a:r>
            <a:r>
              <a:rPr lang="en-GB" sz="1200" b="0" i="0" u="none" strike="noStrike" kern="1200" baseline="0" dirty="0" smtClean="0">
                <a:solidFill>
                  <a:schemeClr val="tx1"/>
                </a:solidFill>
                <a:latin typeface="+mn-lt"/>
                <a:ea typeface="+mn-ea"/>
                <a:cs typeface="+mn-cs"/>
              </a:rPr>
              <a:t>national legislation with CEDAW.</a:t>
            </a:r>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solidFill>
                  <a:prstClr val="black"/>
                </a:solidFill>
              </a:rPr>
              <a:pPr/>
              <a:t>22</a:t>
            </a:fld>
            <a:endParaRPr lang="en-GB">
              <a:solidFill>
                <a:prstClr val="black"/>
              </a:solidFill>
            </a:endParaRPr>
          </a:p>
        </p:txBody>
      </p:sp>
    </p:spTree>
    <p:extLst>
      <p:ext uri="{BB962C8B-B14F-4D97-AF65-F5344CB8AC3E}">
        <p14:creationId xmlns:p14="http://schemas.microsoft.com/office/powerpoint/2010/main" val="25759962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Angela Kane Statement:</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In November of last year, I led an Inter-agency Gender Mission to Afghanistan of six UN agencies and one Government/NGO. International pressure, both from Governments and non-governmental organizations, forced the UN agencies on the ground to face head-on the treatment of women by the Taliban. The Gender Mission resulted in the development of a coherent set of guidelines for field staff in Afghanistan for implementing a principle-</a:t>
            </a:r>
            <a:r>
              <a:rPr lang="en-US" sz="1200" kern="1200" dirty="0" err="1" smtClean="0">
                <a:solidFill>
                  <a:schemeClr val="tx1"/>
                </a:solidFill>
                <a:latin typeface="+mn-lt"/>
                <a:ea typeface="+mn-ea"/>
                <a:cs typeface="+mn-cs"/>
              </a:rPr>
              <a:t>centred</a:t>
            </a:r>
            <a:r>
              <a:rPr lang="en-US" sz="1200" kern="1200" dirty="0" smtClean="0">
                <a:solidFill>
                  <a:schemeClr val="tx1"/>
                </a:solidFill>
                <a:latin typeface="+mn-lt"/>
                <a:ea typeface="+mn-ea"/>
                <a:cs typeface="+mn-cs"/>
              </a:rPr>
              <a:t> approach, with indicators for measuring progress on gender issues. This in turn has led to the adoption of a gender sensitive Strategic Framework for the country. ACC is now in the process of developing generic guidelines for the UN system to serve as a strategic framework for response to, and recovery from, crisis situations. Based on the Afghanistan experience, it has been accepted that any such framework must be developed in a way that clearly incorporates gender considerations. Moreover, a Gender Adviser and a Human Rights expert are shortly to be put on the ground working closely together directly under the Resident Coordinator.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 used the Afghanistan example because I believe that it embodies the strength of a rights-based approach, that also incorporates a gender perspective. Activities to address humanitarian needs will ultimately fail if we do not also address why rights are denied and violated. Equality and non-discrimination on the basis of sex are at the core of human rights. Thus, attention to human rights without a focus on non-discrimination and equality will remain incomplete</a:t>
            </a:r>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While the situation of women in Afghanistan may represent an extreme, denial of rights to women is common in developed and developing countries alike. In some instances such denial may be subtle, in others open and blunt. The rights question is not limited to humanitarian emergencies, it is just as relevant in routine development cooperation or in refugee situations. </a:t>
            </a:r>
          </a:p>
          <a:p>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24</a:t>
            </a:fld>
            <a:endParaRPr lang="en-GB"/>
          </a:p>
        </p:txBody>
      </p:sp>
    </p:spTree>
    <p:extLst>
      <p:ext uri="{BB962C8B-B14F-4D97-AF65-F5344CB8AC3E}">
        <p14:creationId xmlns:p14="http://schemas.microsoft.com/office/powerpoint/2010/main" val="269499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sz="1000" b="1" dirty="0" smtClean="0">
                <a:ea typeface="ＭＳ Ｐゴシック" pitchFamily="34" charset="-128"/>
                <a:cs typeface="Arial" charset="0"/>
              </a:rPr>
              <a:t>Expand on each.</a:t>
            </a:r>
            <a:r>
              <a:rPr lang="en-GB" sz="1000" b="1" baseline="0" dirty="0" smtClean="0">
                <a:ea typeface="ＭＳ Ｐゴシック" pitchFamily="34" charset="-128"/>
                <a:cs typeface="Arial" charset="0"/>
              </a:rPr>
              <a:t> </a:t>
            </a:r>
            <a:endParaRPr lang="en-GB" sz="1000" b="1" dirty="0" smtClean="0">
              <a:ea typeface="ＭＳ Ｐゴシック" pitchFamily="34" charset="-128"/>
              <a:cs typeface="Arial" charset="0"/>
            </a:endParaRPr>
          </a:p>
          <a:p>
            <a:endParaRPr lang="en-GB" sz="1000" b="1" dirty="0" smtClean="0">
              <a:ea typeface="ＭＳ Ｐゴシック" pitchFamily="34" charset="-128"/>
              <a:cs typeface="Arial" charset="0"/>
            </a:endParaRPr>
          </a:p>
          <a:p>
            <a:r>
              <a:rPr lang="en-GB" sz="1000" b="1" dirty="0" smtClean="0">
                <a:ea typeface="ＭＳ Ｐゴシック" pitchFamily="34" charset="-128"/>
                <a:cs typeface="Arial" charset="0"/>
              </a:rPr>
              <a:t>Commitment of member states</a:t>
            </a:r>
          </a:p>
          <a:p>
            <a:endParaRPr lang="en-GB" sz="1000" b="1" dirty="0" smtClean="0">
              <a:ea typeface="ＭＳ Ｐゴシック" pitchFamily="34" charset="-128"/>
              <a:cs typeface="Arial" charset="0"/>
            </a:endParaRPr>
          </a:p>
          <a:p>
            <a:r>
              <a:rPr lang="en-GB" sz="1000" b="1" dirty="0" smtClean="0">
                <a:ea typeface="ＭＳ Ｐゴシック" pitchFamily="34" charset="-128"/>
                <a:cs typeface="Arial" charset="0"/>
              </a:rPr>
              <a:t>OHCHR’s mandate:</a:t>
            </a:r>
          </a:p>
          <a:p>
            <a:r>
              <a:rPr lang="fr-CH" sz="1000" dirty="0" smtClean="0">
                <a:ea typeface="ＭＳ Ｐゴシック" pitchFamily="34" charset="-128"/>
                <a:cs typeface="Arial" charset="0"/>
              </a:rPr>
              <a:t>For OHCHR, </a:t>
            </a:r>
            <a:r>
              <a:rPr lang="fr-CH" sz="1000" dirty="0" err="1" smtClean="0">
                <a:ea typeface="ＭＳ Ｐゴシック" pitchFamily="34" charset="-128"/>
                <a:cs typeface="Arial" charset="0"/>
              </a:rPr>
              <a:t>whose</a:t>
            </a:r>
            <a:r>
              <a:rPr lang="fr-CH" sz="1000" dirty="0" smtClean="0">
                <a:ea typeface="ＭＳ Ｐゴシック" pitchFamily="34" charset="-128"/>
                <a:cs typeface="Arial" charset="0"/>
              </a:rPr>
              <a:t> mandate </a:t>
            </a:r>
            <a:r>
              <a:rPr lang="fr-CH" sz="1000" dirty="0" err="1" smtClean="0">
                <a:ea typeface="ＭＳ Ｐゴシック" pitchFamily="34" charset="-128"/>
                <a:cs typeface="Arial" charset="0"/>
              </a:rPr>
              <a:t>is</a:t>
            </a:r>
            <a:r>
              <a:rPr lang="fr-CH" sz="1000" dirty="0" smtClean="0">
                <a:ea typeface="ＭＳ Ｐゴシック" pitchFamily="34" charset="-128"/>
                <a:cs typeface="Arial" charset="0"/>
              </a:rPr>
              <a:t> to </a:t>
            </a:r>
            <a:r>
              <a:rPr lang="fr-CH" sz="1000" dirty="0" err="1" smtClean="0">
                <a:ea typeface="ＭＳ Ｐゴシック" pitchFamily="34" charset="-128"/>
                <a:cs typeface="Arial" charset="0"/>
              </a:rPr>
              <a:t>promote</a:t>
            </a:r>
            <a:r>
              <a:rPr lang="fr-CH" sz="1000" dirty="0" smtClean="0">
                <a:ea typeface="ＭＳ Ｐゴシック" pitchFamily="34" charset="-128"/>
                <a:cs typeface="Arial" charset="0"/>
              </a:rPr>
              <a:t> and </a:t>
            </a:r>
            <a:r>
              <a:rPr lang="fr-CH" sz="1000" dirty="0" err="1" smtClean="0">
                <a:ea typeface="ＭＳ Ｐゴシック" pitchFamily="34" charset="-128"/>
                <a:cs typeface="Arial" charset="0"/>
              </a:rPr>
              <a:t>protect</a:t>
            </a:r>
            <a:r>
              <a:rPr lang="fr-CH" sz="1000" dirty="0" smtClean="0">
                <a:ea typeface="ＭＳ Ｐゴシック" pitchFamily="34" charset="-128"/>
                <a:cs typeface="Arial" charset="0"/>
              </a:rPr>
              <a:t> all </a:t>
            </a:r>
            <a:r>
              <a:rPr lang="fr-CH" sz="1000" dirty="0" err="1" smtClean="0">
                <a:ea typeface="ＭＳ Ｐゴシック" pitchFamily="34" charset="-128"/>
                <a:cs typeface="Arial" charset="0"/>
              </a:rPr>
              <a:t>human</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rights</a:t>
            </a:r>
            <a:r>
              <a:rPr lang="fr-CH" sz="1000" dirty="0" smtClean="0">
                <a:ea typeface="ＭＳ Ｐゴシック" pitchFamily="34" charset="-128"/>
                <a:cs typeface="Arial" charset="0"/>
              </a:rPr>
              <a:t> for all people – </a:t>
            </a:r>
            <a:r>
              <a:rPr lang="fr-CH" sz="1000" dirty="0" err="1" smtClean="0">
                <a:ea typeface="ＭＳ Ｐゴシック" pitchFamily="34" charset="-128"/>
                <a:cs typeface="Arial" charset="0"/>
              </a:rPr>
              <a:t>women’s</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rights</a:t>
            </a:r>
            <a:r>
              <a:rPr lang="fr-CH" sz="1000" dirty="0" smtClean="0">
                <a:ea typeface="ＭＳ Ｐゴシック" pitchFamily="34" charset="-128"/>
                <a:cs typeface="Arial" charset="0"/>
              </a:rPr>
              <a:t> and </a:t>
            </a:r>
            <a:r>
              <a:rPr lang="fr-CH" sz="1000" dirty="0" err="1" smtClean="0">
                <a:ea typeface="ＭＳ Ｐゴシック" pitchFamily="34" charset="-128"/>
                <a:cs typeface="Arial" charset="0"/>
              </a:rPr>
              <a:t>gender</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equality</a:t>
            </a:r>
            <a:r>
              <a:rPr lang="fr-CH" sz="1000" dirty="0" smtClean="0">
                <a:ea typeface="ＭＳ Ｐゴシック" pitchFamily="34" charset="-128"/>
                <a:cs typeface="Arial" charset="0"/>
              </a:rPr>
              <a:t> are central. </a:t>
            </a:r>
          </a:p>
          <a:p>
            <a:endParaRPr lang="fr-CH" sz="1000" b="1" dirty="0" smtClean="0">
              <a:ea typeface="ＭＳ Ｐゴシック" pitchFamily="34" charset="-128"/>
              <a:cs typeface="Arial" charset="0"/>
            </a:endParaRPr>
          </a:p>
          <a:p>
            <a:r>
              <a:rPr lang="fr-CH" sz="1000" b="1" dirty="0" err="1" smtClean="0">
                <a:ea typeface="ＭＳ Ｐゴシック" pitchFamily="34" charset="-128"/>
                <a:cs typeface="Arial" charset="0"/>
              </a:rPr>
              <a:t>HC’s</a:t>
            </a:r>
            <a:r>
              <a:rPr lang="fr-CH" sz="1000" b="1" dirty="0" smtClean="0">
                <a:ea typeface="ＭＳ Ｐゴシック" pitchFamily="34" charset="-128"/>
                <a:cs typeface="Arial" charset="0"/>
              </a:rPr>
              <a:t> </a:t>
            </a:r>
            <a:r>
              <a:rPr lang="fr-CH" sz="1000" b="1" dirty="0" err="1" smtClean="0">
                <a:ea typeface="ＭＳ Ｐゴシック" pitchFamily="34" charset="-128"/>
                <a:cs typeface="Arial" charset="0"/>
              </a:rPr>
              <a:t>commitment</a:t>
            </a:r>
            <a:r>
              <a:rPr lang="fr-CH" sz="1000" b="1" dirty="0" smtClean="0">
                <a:ea typeface="ＭＳ Ｐゴシック" pitchFamily="34" charset="-128"/>
                <a:cs typeface="Arial" charset="0"/>
              </a:rPr>
              <a:t>: </a:t>
            </a:r>
          </a:p>
          <a:p>
            <a:r>
              <a:rPr lang="fr-CH" sz="1000" dirty="0" smtClean="0">
                <a:ea typeface="ＭＳ Ｐゴシック" pitchFamily="34" charset="-128"/>
                <a:cs typeface="Arial" charset="0"/>
              </a:rPr>
              <a:t>The UN Charter </a:t>
            </a:r>
            <a:r>
              <a:rPr lang="fr-CH" sz="1000" dirty="0" err="1" smtClean="0">
                <a:ea typeface="ＭＳ Ｐゴシック" pitchFamily="34" charset="-128"/>
                <a:cs typeface="Arial" charset="0"/>
              </a:rPr>
              <a:t>recognizes</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human</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rights</a:t>
            </a:r>
            <a:r>
              <a:rPr lang="fr-CH" sz="1000" dirty="0" smtClean="0">
                <a:ea typeface="ＭＳ Ｐゴシック" pitchFamily="34" charset="-128"/>
                <a:cs typeface="Arial" charset="0"/>
              </a:rPr>
              <a:t> and </a:t>
            </a:r>
            <a:r>
              <a:rPr lang="fr-CH" sz="1000" dirty="0" err="1" smtClean="0">
                <a:ea typeface="ＭＳ Ｐゴシック" pitchFamily="34" charset="-128"/>
                <a:cs typeface="Arial" charset="0"/>
              </a:rPr>
              <a:t>fundamental</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freedoms</a:t>
            </a:r>
            <a:r>
              <a:rPr lang="fr-CH" sz="1000" dirty="0" smtClean="0">
                <a:ea typeface="ＭＳ Ｐゴシック" pitchFamily="34" charset="-128"/>
                <a:cs typeface="Arial" charset="0"/>
              </a:rPr>
              <a:t> to all «</a:t>
            </a:r>
            <a:r>
              <a:rPr lang="fr-CH" sz="1000" dirty="0" err="1" smtClean="0">
                <a:ea typeface="ＭＳ Ｐゴシック" pitchFamily="34" charset="-128"/>
                <a:cs typeface="Arial" charset="0"/>
              </a:rPr>
              <a:t>without</a:t>
            </a:r>
            <a:r>
              <a:rPr lang="fr-CH" sz="1000" dirty="0" smtClean="0">
                <a:ea typeface="ＭＳ Ｐゴシック" pitchFamily="34" charset="-128"/>
                <a:cs typeface="Arial" charset="0"/>
              </a:rPr>
              <a:t> distinction of </a:t>
            </a:r>
            <a:r>
              <a:rPr lang="fr-CH" sz="1000" dirty="0" err="1" smtClean="0">
                <a:ea typeface="ＭＳ Ｐゴシック" pitchFamily="34" charset="-128"/>
                <a:cs typeface="Arial" charset="0"/>
              </a:rPr>
              <a:t>sex</a:t>
            </a:r>
            <a:r>
              <a:rPr lang="fr-CH" sz="1000" dirty="0" smtClean="0">
                <a:ea typeface="ＭＳ Ｐゴシック" pitchFamily="34" charset="-128"/>
                <a:cs typeface="Arial" charset="0"/>
              </a:rPr>
              <a:t> [race, </a:t>
            </a:r>
            <a:r>
              <a:rPr lang="fr-CH" sz="1000" dirty="0" err="1" smtClean="0">
                <a:ea typeface="ＭＳ Ｐゴシック" pitchFamily="34" charset="-128"/>
                <a:cs typeface="Arial" charset="0"/>
              </a:rPr>
              <a:t>ethnicity</a:t>
            </a:r>
            <a:r>
              <a:rPr lang="fr-CH" sz="1000" dirty="0" smtClean="0">
                <a:ea typeface="ＭＳ Ｐゴシック" pitchFamily="34" charset="-128"/>
                <a:cs typeface="Arial" charset="0"/>
              </a:rPr>
              <a:t>, etc.] </a:t>
            </a:r>
          </a:p>
          <a:p>
            <a:r>
              <a:rPr lang="fr-CH" sz="1000" dirty="0" err="1" smtClean="0">
                <a:ea typeface="ＭＳ Ｐゴシック" pitchFamily="34" charset="-128"/>
                <a:cs typeface="Arial" charset="0"/>
              </a:rPr>
              <a:t>Likewise</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most</a:t>
            </a:r>
            <a:r>
              <a:rPr lang="fr-CH" sz="1000" dirty="0" smtClean="0">
                <a:ea typeface="ＭＳ Ｐゴシック" pitchFamily="34" charset="-128"/>
                <a:cs typeface="Arial" charset="0"/>
              </a:rPr>
              <a:t> of </a:t>
            </a:r>
            <a:r>
              <a:rPr lang="fr-CH" sz="1000" dirty="0" err="1" smtClean="0">
                <a:ea typeface="ＭＳ Ｐゴシック" pitchFamily="34" charset="-128"/>
                <a:cs typeface="Arial" charset="0"/>
              </a:rPr>
              <a:t>our</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Deparments</a:t>
            </a:r>
            <a:r>
              <a:rPr lang="fr-CH" sz="1000" dirty="0" smtClean="0">
                <a:ea typeface="ＭＳ Ｐゴシック" pitchFamily="34" charset="-128"/>
                <a:cs typeface="Arial" charset="0"/>
              </a:rPr>
              <a:t>/Offices’ mandate </a:t>
            </a:r>
            <a:r>
              <a:rPr lang="fr-CH" sz="1000" dirty="0" err="1" smtClean="0">
                <a:ea typeface="ＭＳ Ｐゴシック" pitchFamily="34" charset="-128"/>
                <a:cs typeface="Arial" charset="0"/>
              </a:rPr>
              <a:t>contains</a:t>
            </a:r>
            <a:r>
              <a:rPr lang="fr-CH" sz="1000" dirty="0" smtClean="0">
                <a:ea typeface="ＭＳ Ｐゴシック" pitchFamily="34" charset="-128"/>
                <a:cs typeface="Arial" charset="0"/>
              </a:rPr>
              <a:t> a </a:t>
            </a:r>
            <a:r>
              <a:rPr lang="fr-CH" sz="1000" dirty="0" err="1" smtClean="0">
                <a:ea typeface="ＭＳ Ｐゴシック" pitchFamily="34" charset="-128"/>
                <a:cs typeface="Arial" charset="0"/>
              </a:rPr>
              <a:t>gender</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element</a:t>
            </a:r>
            <a:r>
              <a:rPr lang="fr-CH" sz="1000" dirty="0" smtClean="0">
                <a:ea typeface="ＭＳ Ｐゴシック" pitchFamily="34" charset="-128"/>
                <a:cs typeface="Arial" charset="0"/>
              </a:rPr>
              <a:t>. So no </a:t>
            </a:r>
            <a:r>
              <a:rPr lang="fr-CH" sz="1000" dirty="0" err="1" smtClean="0">
                <a:ea typeface="ＭＳ Ｐゴシック" pitchFamily="34" charset="-128"/>
                <a:cs typeface="Arial" charset="0"/>
              </a:rPr>
              <a:t>matter</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where</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we</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work</a:t>
            </a:r>
            <a:r>
              <a:rPr lang="fr-CH" sz="1000" dirty="0" smtClean="0">
                <a:ea typeface="ＭＳ Ｐゴシック" pitchFamily="34" charset="-128"/>
                <a:cs typeface="Arial" charset="0"/>
              </a:rPr>
              <a:t>, in the substantive area or in management, </a:t>
            </a:r>
            <a:r>
              <a:rPr lang="fr-CH" sz="1000" dirty="0" err="1" smtClean="0">
                <a:ea typeface="ＭＳ Ｐゴシック" pitchFamily="34" charset="-128"/>
                <a:cs typeface="Arial" charset="0"/>
              </a:rPr>
              <a:t>we</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ought</a:t>
            </a:r>
            <a:r>
              <a:rPr lang="fr-CH" sz="1000" dirty="0" smtClean="0">
                <a:ea typeface="ＭＳ Ｐゴシック" pitchFamily="34" charset="-128"/>
                <a:cs typeface="Arial" charset="0"/>
              </a:rPr>
              <a:t> to </a:t>
            </a:r>
            <a:r>
              <a:rPr lang="fr-CH" sz="1000" dirty="0" err="1" smtClean="0">
                <a:ea typeface="ＭＳ Ｐゴシック" pitchFamily="34" charset="-128"/>
                <a:cs typeface="Arial" charset="0"/>
              </a:rPr>
              <a:t>contribute</a:t>
            </a:r>
            <a:r>
              <a:rPr lang="fr-CH" sz="1000" dirty="0" smtClean="0">
                <a:ea typeface="ＭＳ Ｐゴシック" pitchFamily="34" charset="-128"/>
                <a:cs typeface="Arial" charset="0"/>
              </a:rPr>
              <a:t> to the mandate of </a:t>
            </a:r>
            <a:r>
              <a:rPr lang="fr-CH" sz="1000" dirty="0" err="1" smtClean="0">
                <a:ea typeface="ＭＳ Ｐゴシック" pitchFamily="34" charset="-128"/>
                <a:cs typeface="Arial" charset="0"/>
              </a:rPr>
              <a:t>our</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organization</a:t>
            </a:r>
            <a:r>
              <a:rPr lang="fr-CH" sz="1000" dirty="0" smtClean="0">
                <a:ea typeface="ＭＳ Ｐゴシック" pitchFamily="34" charset="-128"/>
                <a:cs typeface="Arial" charset="0"/>
              </a:rPr>
              <a:t>. </a:t>
            </a:r>
          </a:p>
          <a:p>
            <a:endParaRPr lang="en-GB" sz="1000" b="1" dirty="0" smtClean="0">
              <a:ea typeface="ＭＳ Ｐゴシック" pitchFamily="34" charset="-128"/>
              <a:cs typeface="Arial" charset="0"/>
            </a:endParaRPr>
          </a:p>
          <a:p>
            <a:r>
              <a:rPr lang="en-GB" sz="1000" b="1" dirty="0" smtClean="0">
                <a:ea typeface="ＭＳ Ｐゴシック" pitchFamily="34" charset="-128"/>
                <a:cs typeface="Arial" charset="0"/>
              </a:rPr>
              <a:t>UN commitment</a:t>
            </a:r>
          </a:p>
          <a:p>
            <a:r>
              <a:rPr lang="en-GB" sz="1000" dirty="0" smtClean="0">
                <a:ea typeface="ＭＳ Ｐゴシック" pitchFamily="34" charset="-128"/>
                <a:cs typeface="Arial" charset="0"/>
              </a:rPr>
              <a:t>In terms of gender mainstreaming, the UN System-Action Plan on gender equality and the empowerment of women</a:t>
            </a:r>
            <a:r>
              <a:rPr lang="en-US" sz="1000" dirty="0" smtClean="0">
                <a:ea typeface="ＭＳ Ｐゴシック" pitchFamily="34" charset="-128"/>
                <a:cs typeface="Arial" charset="0"/>
              </a:rPr>
              <a:t> (called “UN SWAP”)  was adopted on April 2012 by the CEB for coordination as a mean to operationalize General Assembly commitments on gender equality in the UN system.  With the UN SWAP, the UN has – for the first time - a set of common measures with which to measure progress in gender mainstreaming. All UN entities are required to comply and report on 11 indicators related to gender. </a:t>
            </a:r>
          </a:p>
          <a:p>
            <a:endParaRPr lang="en-US" sz="1000" dirty="0" smtClean="0">
              <a:ea typeface="ＭＳ Ｐゴシック" pitchFamily="34" charset="-128"/>
              <a:cs typeface="Arial" charset="0"/>
            </a:endParaRPr>
          </a:p>
          <a:p>
            <a:r>
              <a:rPr lang="en-US" sz="1000" b="1" dirty="0" smtClean="0">
                <a:ea typeface="ＭＳ Ｐゴシック" pitchFamily="34" charset="-128"/>
                <a:cs typeface="Arial" charset="0"/>
              </a:rPr>
              <a:t>HC commitment </a:t>
            </a:r>
            <a:br>
              <a:rPr lang="en-US" sz="1000" b="1" dirty="0" smtClean="0">
                <a:ea typeface="ＭＳ Ｐゴシック" pitchFamily="34" charset="-128"/>
                <a:cs typeface="Arial" charset="0"/>
              </a:rPr>
            </a:br>
            <a:r>
              <a:rPr lang="en-US" sz="1000" dirty="0" smtClean="0">
                <a:ea typeface="ＭＳ Ｐゴシック" pitchFamily="34" charset="-128"/>
                <a:cs typeface="Arial" charset="0"/>
              </a:rPr>
              <a:t>In 2011, the HC signed off on the Gender Equality Policy as a way to reaffirm the Office’s commitment towards gender equality. The Policy is accompanied by an implementation plan, the Gender Equality Strategic Plan (2012-13).</a:t>
            </a:r>
          </a:p>
          <a:p>
            <a:endParaRPr lang="en-US" sz="1000" dirty="0" smtClean="0">
              <a:ea typeface="ＭＳ Ｐゴシック" pitchFamily="34" charset="-128"/>
              <a:cs typeface="Arial" charset="0"/>
            </a:endParaRPr>
          </a:p>
          <a:p>
            <a:r>
              <a:rPr lang="en-GB" sz="1000" dirty="0" smtClean="0">
                <a:ea typeface="ＭＳ Ｐゴシック" pitchFamily="34" charset="-128"/>
                <a:cs typeface="Arial" charset="0"/>
              </a:rPr>
              <a:t>In addition, the implementation of the UN SWAP and full compliance with its baseline reporting requirements was included in the 2013 Senior Manager’s Compact for all heads of Secretariat departments and offices, with a view to accelerate the agenda for achieving gender equality and the empowerment of women. </a:t>
            </a:r>
            <a:endParaRPr lang="en-US" sz="1000" b="1" dirty="0" smtClean="0">
              <a:ea typeface="ＭＳ Ｐゴシック" pitchFamily="34" charset="-128"/>
              <a:cs typeface="Arial" charset="0"/>
            </a:endParaRPr>
          </a:p>
          <a:p>
            <a:endParaRPr lang="fr-CH" sz="1000" dirty="0" smtClean="0">
              <a:ea typeface="ＭＳ Ｐゴシック" pitchFamily="34" charset="-128"/>
              <a:cs typeface="Arial" charset="0"/>
            </a:endParaRPr>
          </a:p>
          <a:p>
            <a:r>
              <a:rPr lang="en-US" sz="1000" b="1" dirty="0" smtClean="0">
                <a:ea typeface="ＭＳ Ｐゴシック" pitchFamily="34" charset="-128"/>
                <a:cs typeface="Arial" charset="0"/>
              </a:rPr>
              <a:t>Donors requirement</a:t>
            </a:r>
            <a:endParaRPr lang="en-GB" sz="1000" b="1" dirty="0" smtClean="0">
              <a:ea typeface="ＭＳ Ｐゴシック" pitchFamily="34" charset="-128"/>
              <a:cs typeface="Arial" charset="0"/>
            </a:endParaRPr>
          </a:p>
          <a:p>
            <a:r>
              <a:rPr lang="en-GB" sz="1000" dirty="0" smtClean="0">
                <a:ea typeface="ＭＳ Ｐゴシック" pitchFamily="34" charset="-128"/>
                <a:cs typeface="Arial" charset="0"/>
              </a:rPr>
              <a:t>Times of crisis, donors are particularly vigilant to aid effectiveness. Studies have proved that taking gender into account makes aid more effective, in particular in the human rights, humanitarian and development field. Donors have</a:t>
            </a:r>
            <a:r>
              <a:rPr lang="en-GB" sz="1000" baseline="0" dirty="0" smtClean="0">
                <a:ea typeface="ＭＳ Ｐゴシック" pitchFamily="34" charset="-128"/>
                <a:cs typeface="Arial" charset="0"/>
              </a:rPr>
              <a:t> begun to track f</a:t>
            </a:r>
            <a:r>
              <a:rPr lang="en-US" sz="1000" dirty="0" err="1" smtClean="0">
                <a:ea typeface="ＭＳ Ｐゴシック" pitchFamily="34" charset="-128"/>
                <a:cs typeface="Arial" charset="0"/>
              </a:rPr>
              <a:t>unding</a:t>
            </a:r>
            <a:r>
              <a:rPr lang="en-US" sz="1000" dirty="0" smtClean="0">
                <a:ea typeface="ＭＳ Ｐゴシック" pitchFamily="34" charset="-128"/>
                <a:cs typeface="Arial" charset="0"/>
              </a:rPr>
              <a:t> on</a:t>
            </a:r>
            <a:r>
              <a:rPr lang="en-US" sz="1000" baseline="0" dirty="0" smtClean="0">
                <a:ea typeface="ＭＳ Ｐゴシック" pitchFamily="34" charset="-128"/>
                <a:cs typeface="Arial" charset="0"/>
              </a:rPr>
              <a:t> </a:t>
            </a:r>
            <a:r>
              <a:rPr lang="en-US" sz="1000" dirty="0" smtClean="0">
                <a:ea typeface="ＭＳ Ｐゴシック" pitchFamily="34" charset="-128"/>
                <a:cs typeface="Arial" charset="0"/>
              </a:rPr>
              <a:t>gender equality. According</a:t>
            </a:r>
            <a:r>
              <a:rPr lang="en-US" sz="1000" baseline="0" dirty="0" smtClean="0">
                <a:ea typeface="ＭＳ Ｐゴシック" pitchFamily="34" charset="-128"/>
                <a:cs typeface="Arial" charset="0"/>
              </a:rPr>
              <a:t> to OECD,  i</a:t>
            </a:r>
            <a:r>
              <a:rPr lang="en-US" sz="1000" dirty="0" smtClean="0">
                <a:ea typeface="ＭＳ Ｐゴシック" pitchFamily="34" charset="-128"/>
                <a:cs typeface="Arial" charset="0"/>
              </a:rPr>
              <a:t>n 2009-10, the aid spent by DAC members on gender equality amounted USD 25 billion a year (annual average). Among DAC members, Germany gave the highest volume of gender equality focused aid, followed by the United Kingdom, France and Australia.  OECD</a:t>
            </a:r>
            <a:r>
              <a:rPr lang="en-US" sz="1000" baseline="0" dirty="0" smtClean="0">
                <a:ea typeface="ＭＳ Ｐゴシック" pitchFamily="34" charset="-128"/>
                <a:cs typeface="Arial" charset="0"/>
              </a:rPr>
              <a:t> </a:t>
            </a:r>
            <a:r>
              <a:rPr lang="en-US" sz="1000" dirty="0" smtClean="0">
                <a:ea typeface="ＭＳ Ｐゴシック" pitchFamily="34" charset="-128"/>
                <a:cs typeface="Arial" charset="0"/>
              </a:rPr>
              <a:t>analyses data reported by DAC members on aid targeting gender equality, breaking the data down by sector and donor.</a:t>
            </a:r>
            <a:r>
              <a:rPr lang="en-US" sz="1000" baseline="0" dirty="0" smtClean="0">
                <a:ea typeface="ＭＳ Ｐゴシック" pitchFamily="34" charset="-128"/>
                <a:cs typeface="Arial" charset="0"/>
              </a:rPr>
              <a:t>  </a:t>
            </a:r>
            <a:r>
              <a:rPr lang="en-GB" sz="1000" dirty="0" smtClean="0">
                <a:ea typeface="ＭＳ Ｐゴシック" pitchFamily="34" charset="-128"/>
                <a:cs typeface="Arial" charset="0"/>
              </a:rPr>
              <a:t>SIDA now only funding projects in certain organizational such as OCHA that are gender-sensitive. </a:t>
            </a:r>
          </a:p>
          <a:p>
            <a:r>
              <a:rPr lang="en-GB" sz="1000" dirty="0" smtClean="0">
                <a:ea typeface="ＭＳ Ｐゴシック" pitchFamily="34" charset="-128"/>
                <a:cs typeface="Arial" charset="0"/>
              </a:rPr>
              <a:t>DFID</a:t>
            </a:r>
            <a:r>
              <a:rPr lang="en-GB" sz="1000" baseline="0" dirty="0" smtClean="0">
                <a:ea typeface="ＭＳ Ｐゴシック" pitchFamily="34" charset="-128"/>
                <a:cs typeface="Arial" charset="0"/>
              </a:rPr>
              <a:t> request as well, US Delegation request….</a:t>
            </a:r>
            <a:endParaRPr lang="en-GB" sz="1000" dirty="0" smtClean="0">
              <a:ea typeface="ＭＳ Ｐゴシック" pitchFamily="34" charset="-128"/>
              <a:cs typeface="Arial" charset="0"/>
            </a:endParaRPr>
          </a:p>
          <a:p>
            <a:endParaRPr lang="en-US" sz="1000" dirty="0" smtClean="0">
              <a:ea typeface="ＭＳ Ｐゴシック" pitchFamily="34" charset="-128"/>
              <a:cs typeface="Arial" charset="0"/>
            </a:endParaRPr>
          </a:p>
          <a:p>
            <a:endParaRPr lang="en-US" sz="1000" dirty="0" smtClean="0">
              <a:ea typeface="ＭＳ Ｐゴシック" pitchFamily="34" charset="-128"/>
              <a:cs typeface="Arial" charset="0"/>
            </a:endParaRPr>
          </a:p>
          <a:p>
            <a:endParaRPr lang="en-US" sz="1000" dirty="0" smtClean="0">
              <a:ea typeface="ＭＳ Ｐゴシック" pitchFamily="34" charset="-128"/>
              <a:cs typeface="Arial" charset="0"/>
            </a:endParaRPr>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0FEDFF2A-75C8-4042-B023-0C54FA03F1C2}" type="slidenum">
              <a:rPr lang="en-US" smtClean="0"/>
              <a:pPr eaLnBrk="1" hangingPunct="1"/>
              <a:t>3</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Need to further develop this and make it more concrete also.</a:t>
            </a:r>
          </a:p>
          <a:p>
            <a:endParaRPr lang="en-GB" dirty="0" smtClean="0"/>
          </a:p>
          <a:p>
            <a:r>
              <a:rPr lang="en-GB" dirty="0" smtClean="0"/>
              <a:t>See: </a:t>
            </a:r>
            <a:r>
              <a:rPr lang="en-US" sz="1200" kern="1200" dirty="0" smtClean="0">
                <a:solidFill>
                  <a:schemeClr val="tx1"/>
                </a:solidFill>
                <a:effectLst/>
                <a:latin typeface="+mn-lt"/>
                <a:ea typeface="+mn-ea"/>
                <a:cs typeface="+mn-cs"/>
                <a:hlinkClick r:id="rId3"/>
              </a:rPr>
              <a:t>Integrating Human Rights and Gender Equality in Evaluation </a:t>
            </a:r>
            <a:r>
              <a:rPr lang="en-US" sz="1200" kern="1200" dirty="0" smtClean="0">
                <a:solidFill>
                  <a:schemeClr val="tx1"/>
                </a:solidFill>
                <a:effectLst/>
                <a:latin typeface="+mn-lt"/>
                <a:ea typeface="+mn-ea"/>
                <a:cs typeface="+mn-cs"/>
              </a:rPr>
              <a:t>Towards UNEG Guidance</a:t>
            </a:r>
            <a:br>
              <a:rPr lang="en-US" sz="1200" kern="1200" dirty="0" smtClean="0">
                <a:solidFill>
                  <a:schemeClr val="tx1"/>
                </a:solidFill>
                <a:effectLst/>
                <a:latin typeface="+mn-lt"/>
                <a:ea typeface="+mn-ea"/>
                <a:cs typeface="+mn-cs"/>
              </a:rPr>
            </a:br>
            <a:endParaRPr lang="en-GB" dirty="0" smtClean="0"/>
          </a:p>
          <a:p>
            <a:r>
              <a:rPr lang="en-US" sz="1200" kern="1200" dirty="0" smtClean="0">
                <a:solidFill>
                  <a:schemeClr val="tx1"/>
                </a:solidFill>
                <a:latin typeface="+mn-lt"/>
                <a:ea typeface="+mn-ea"/>
                <a:cs typeface="+mn-cs"/>
              </a:rPr>
              <a:t>Kane: A rights-based approach requires the conceptualization and implementation of policies and </a:t>
            </a:r>
            <a:r>
              <a:rPr lang="en-US" sz="1200" kern="1200" dirty="0" err="1" smtClean="0">
                <a:solidFill>
                  <a:schemeClr val="tx1"/>
                </a:solidFill>
                <a:latin typeface="+mn-lt"/>
                <a:ea typeface="+mn-ea"/>
                <a:cs typeface="+mn-cs"/>
              </a:rPr>
              <a:t>programmes</a:t>
            </a:r>
            <a:r>
              <a:rPr lang="en-US" sz="1200" kern="1200" dirty="0" smtClean="0">
                <a:solidFill>
                  <a:schemeClr val="tx1"/>
                </a:solidFill>
                <a:latin typeface="+mn-lt"/>
                <a:ea typeface="+mn-ea"/>
                <a:cs typeface="+mn-cs"/>
              </a:rPr>
              <a:t> in the context of an overarching question: how do they support the realization of human rights? As ends in themselves, human rights are not subsidiary to any other goal we might pursue. </a:t>
            </a:r>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26</a:t>
            </a:fld>
            <a:endParaRPr lang="en-GB"/>
          </a:p>
        </p:txBody>
      </p:sp>
    </p:spTree>
    <p:extLst>
      <p:ext uri="{BB962C8B-B14F-4D97-AF65-F5344CB8AC3E}">
        <p14:creationId xmlns:p14="http://schemas.microsoft.com/office/powerpoint/2010/main" val="25276091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Link to GE Policy and SP</a:t>
            </a:r>
          </a:p>
          <a:p>
            <a:pPr eaLnBrk="1" hangingPunct="1">
              <a:spcBef>
                <a:spcPct val="0"/>
              </a:spcBef>
            </a:pPr>
            <a:r>
              <a:rPr lang="en-US" dirty="0" smtClean="0"/>
              <a:t>OHCHR</a:t>
            </a:r>
            <a:r>
              <a:rPr lang="en-US" baseline="0" dirty="0" smtClean="0"/>
              <a:t> to provide </a:t>
            </a:r>
            <a:r>
              <a:rPr lang="en-US" baseline="0" dirty="0" err="1" smtClean="0"/>
              <a:t>descritpions</a:t>
            </a:r>
            <a:r>
              <a:rPr lang="en-US" baseline="0" dirty="0" smtClean="0"/>
              <a:t> of each component </a:t>
            </a:r>
          </a:p>
          <a:p>
            <a:pPr eaLnBrk="1" hangingPunct="1">
              <a:spcBef>
                <a:spcPct val="0"/>
              </a:spcBef>
            </a:pPr>
            <a:endParaRPr lang="en-US" baseline="0" dirty="0" smtClean="0"/>
          </a:p>
          <a:p>
            <a:pPr marL="0" indent="0">
              <a:buNone/>
            </a:pPr>
            <a:r>
              <a:rPr lang="en-GB" dirty="0" smtClean="0"/>
              <a:t>OHCHR Gender Equality Strategic Plan</a:t>
            </a:r>
          </a:p>
          <a:p>
            <a:pPr marL="0" indent="0">
              <a:buNone/>
            </a:pPr>
            <a:r>
              <a:rPr lang="en-US" u="sng" dirty="0" smtClean="0"/>
              <a:t>Purpose and Rationale</a:t>
            </a:r>
            <a:endParaRPr lang="en-GB" dirty="0" smtClean="0"/>
          </a:p>
          <a:p>
            <a:r>
              <a:rPr lang="en-US" dirty="0" smtClean="0"/>
              <a:t>Lays out concrete actions to advance gender equality, in both the institutional  setting and substantive work of the office</a:t>
            </a:r>
            <a:endParaRPr lang="en-GB" dirty="0" smtClean="0"/>
          </a:p>
          <a:p>
            <a:r>
              <a:rPr lang="en-US" dirty="0" smtClean="0"/>
              <a:t>Continues to be informed by the human rights-based approach and the gender integration policy of the United Nations</a:t>
            </a:r>
            <a:endParaRPr lang="en-GB" dirty="0" smtClean="0"/>
          </a:p>
          <a:p>
            <a:r>
              <a:rPr lang="en-US" dirty="0" smtClean="0"/>
              <a:t>Designed to CEB/System Wide Action Plan on Gender Equality and the Empowerment of Women compliant</a:t>
            </a:r>
          </a:p>
          <a:p>
            <a:r>
              <a:rPr lang="en-US" dirty="0" smtClean="0"/>
              <a:t>It also includes GMO 3 which requires the integration of a gender perspective office-wide</a:t>
            </a:r>
            <a:endParaRPr lang="en-GB" dirty="0" smtClean="0"/>
          </a:p>
          <a:p>
            <a:pPr marL="0" indent="0">
              <a:buNone/>
            </a:pPr>
            <a:r>
              <a:rPr lang="en-US" dirty="0" smtClean="0"/>
              <a:t> </a:t>
            </a:r>
            <a:endParaRPr lang="en-GB" dirty="0" smtClean="0"/>
          </a:p>
          <a:p>
            <a:pPr eaLnBrk="1" hangingPunct="1">
              <a:spcBef>
                <a:spcPct val="0"/>
              </a:spcBef>
            </a:pPr>
            <a:endParaRPr lang="en-US" baseline="0" dirty="0" smtClean="0"/>
          </a:p>
          <a:p>
            <a:pPr eaLnBrk="1" hangingPunct="1">
              <a:spcBef>
                <a:spcPct val="0"/>
              </a:spcBef>
            </a:pPr>
            <a:endParaRPr lang="en-US" baseline="0" dirty="0" smtClean="0"/>
          </a:p>
          <a:p>
            <a:pPr marL="0" indent="0">
              <a:buNone/>
            </a:pPr>
            <a:r>
              <a:rPr lang="en-GB" b="1" dirty="0" smtClean="0"/>
              <a:t>OHCHR Gender Equality Policy (2011) </a:t>
            </a:r>
          </a:p>
          <a:p>
            <a:pPr marL="0" indent="0">
              <a:buNone/>
            </a:pPr>
            <a:r>
              <a:rPr lang="en-GB" dirty="0" smtClean="0"/>
              <a:t>In order to make sure gender equality becomes a reality in the Office, the policy gives two broad categories of orientations:</a:t>
            </a:r>
          </a:p>
          <a:p>
            <a:pPr marL="285750" indent="-285750">
              <a:buAutoNum type="romanUcPeriod"/>
            </a:pPr>
            <a:r>
              <a:rPr lang="en-GB" u="sng" dirty="0" smtClean="0"/>
              <a:t>Institutional (i.e. integrate gender concern in internal culture, structure and processes) </a:t>
            </a:r>
            <a:r>
              <a:rPr lang="en-US" dirty="0" smtClean="0"/>
              <a:t>(give an example of each)</a:t>
            </a:r>
            <a:endParaRPr lang="en-GB" dirty="0" smtClean="0"/>
          </a:p>
          <a:p>
            <a:r>
              <a:rPr lang="en-US" dirty="0" smtClean="0"/>
              <a:t>Gender equality in human resources management</a:t>
            </a:r>
          </a:p>
          <a:p>
            <a:r>
              <a:rPr lang="en-US" dirty="0" smtClean="0"/>
              <a:t>Introduce gender-responsive budgeting</a:t>
            </a:r>
            <a:endParaRPr lang="en-GB" dirty="0" smtClean="0"/>
          </a:p>
          <a:p>
            <a:r>
              <a:rPr lang="en-US" dirty="0" smtClean="0"/>
              <a:t>Institutional incentives to be created to enhance accountability of </a:t>
            </a:r>
            <a:r>
              <a:rPr lang="fr-CH" dirty="0" smtClean="0"/>
              <a:t>staff</a:t>
            </a:r>
            <a:endParaRPr lang="en-GB" dirty="0" smtClean="0"/>
          </a:p>
          <a:p>
            <a:r>
              <a:rPr lang="en-US" dirty="0" smtClean="0"/>
              <a:t>Capacity development</a:t>
            </a:r>
            <a:endParaRPr lang="en-GB" dirty="0" smtClean="0"/>
          </a:p>
          <a:p>
            <a:r>
              <a:rPr lang="fr-CH" dirty="0" err="1" smtClean="0"/>
              <a:t>Towards</a:t>
            </a:r>
            <a:r>
              <a:rPr lang="fr-CH" dirty="0" smtClean="0"/>
              <a:t> and </a:t>
            </a:r>
            <a:r>
              <a:rPr lang="fr-CH" dirty="0" err="1" smtClean="0"/>
              <a:t>organizational</a:t>
            </a:r>
            <a:r>
              <a:rPr lang="fr-CH" dirty="0" smtClean="0"/>
              <a:t> culture </a:t>
            </a:r>
            <a:r>
              <a:rPr lang="fr-CH" dirty="0" err="1" smtClean="0"/>
              <a:t>conducive</a:t>
            </a:r>
            <a:r>
              <a:rPr lang="fr-CH" dirty="0" smtClean="0"/>
              <a:t> to </a:t>
            </a:r>
            <a:r>
              <a:rPr lang="fr-CH" dirty="0" err="1" smtClean="0"/>
              <a:t>gender</a:t>
            </a:r>
            <a:r>
              <a:rPr lang="fr-CH" dirty="0" smtClean="0"/>
              <a:t> </a:t>
            </a:r>
            <a:r>
              <a:rPr lang="fr-CH" dirty="0" err="1" smtClean="0"/>
              <a:t>equality</a:t>
            </a:r>
            <a:endParaRPr lang="en-GB" dirty="0" smtClean="0"/>
          </a:p>
          <a:p>
            <a:pPr marL="0" indent="0">
              <a:buNone/>
            </a:pPr>
            <a:endParaRPr lang="en-GB" dirty="0" smtClean="0"/>
          </a:p>
          <a:p>
            <a:pPr marL="0" indent="0">
              <a:buNone/>
            </a:pPr>
            <a:endParaRPr lang="en-GB" dirty="0" smtClean="0"/>
          </a:p>
          <a:p>
            <a:pPr eaLnBrk="1" hangingPunct="1">
              <a:spcBef>
                <a:spcPct val="0"/>
              </a:spcBef>
            </a:pPr>
            <a:endParaRPr 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B3334D2-0206-4A08-AFDC-27ECB84EDFB1}" type="slidenum">
              <a:rPr lang="en-US" smtClean="0"/>
              <a:pPr eaLnBrk="1" hangingPunct="1"/>
              <a:t>4</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smtClean="0"/>
              <a:t>[text from our intranet)</a:t>
            </a:r>
          </a:p>
          <a:p>
            <a:r>
              <a:rPr lang="en-US" sz="1000" dirty="0" smtClean="0"/>
              <a:t>The </a:t>
            </a:r>
            <a:r>
              <a:rPr lang="en-US" sz="1000" dirty="0"/>
              <a:t>Gender Equality Strategic Plan and gender integration generally is to be implemented by all OHCHR staff, at Headquarters and in field presences, supported by an office-wide gender architecture, which includes:</a:t>
            </a:r>
          </a:p>
          <a:p>
            <a:endParaRPr lang="en-US" sz="1000" dirty="0"/>
          </a:p>
          <a:p>
            <a:r>
              <a:rPr lang="en-US" sz="1000" dirty="0"/>
              <a:t>· The Women’s Human Rights and Gender Section (WRGS), which includes two full-time staff members dedicated to gender integration work (contact sterada@ohchr.org; psob@ohchr.org) </a:t>
            </a:r>
          </a:p>
          <a:p>
            <a:endParaRPr lang="en-US" sz="1000" dirty="0"/>
          </a:p>
          <a:p>
            <a:r>
              <a:rPr lang="en-US" sz="1000" dirty="0"/>
              <a:t>· Regional gender advisors, who are gender experts working in the New York Office (contact curryg@un.org ), the regional field offices (Central America, Middle East, West Africa), providing advice on the integration of women’s human rights and gender perspectives in OHCHR work internationally, regionally and nationally (contact francoise.roth@un.org.pa ; ndarwazeh@ohchr.org; aubinama@yahoo.fr)</a:t>
            </a:r>
          </a:p>
          <a:p>
            <a:endParaRPr lang="en-US" sz="1000" dirty="0"/>
          </a:p>
          <a:p>
            <a:r>
              <a:rPr lang="en-US" sz="1000" dirty="0"/>
              <a:t>· Gender Facilitators who are staff members at HQs, strategically placed in Branches, Divisions and the New York Office, and whose responsibilities include, inter alia, the facilitation of gender integration in their entity (updated list and </a:t>
            </a:r>
            <a:r>
              <a:rPr lang="en-US" sz="1000" dirty="0" err="1"/>
              <a:t>ToR</a:t>
            </a:r>
            <a:r>
              <a:rPr lang="en-US" sz="1000" dirty="0"/>
              <a:t>)</a:t>
            </a:r>
          </a:p>
          <a:p>
            <a:endParaRPr lang="en-US" sz="1000" dirty="0"/>
          </a:p>
          <a:p>
            <a:r>
              <a:rPr lang="en-US" sz="1000" dirty="0"/>
              <a:t>· Gender focal points, who are human rights officers working in field presences with full time or ad hoc responsibilities in gender integration </a:t>
            </a:r>
          </a:p>
          <a:p>
            <a:endParaRPr lang="en-US" sz="1000" dirty="0"/>
          </a:p>
          <a:p>
            <a:r>
              <a:rPr lang="en-US" sz="1000" dirty="0"/>
              <a:t>· Departmental Focal Points for Women, who are elected members of the Staff Committee, with responsibility for monitoring the advancement of women within the Secretariat (contact GMendozaSolorio@ohchr.org; mgbianchi@ohchr.org )</a:t>
            </a:r>
          </a:p>
          <a:p>
            <a:endParaRPr lang="en-US" sz="1000" dirty="0"/>
          </a:p>
          <a:p>
            <a:r>
              <a:rPr lang="en-US" sz="1000" dirty="0"/>
              <a:t>· The Senior Human Rights Adviser on Sexual Orientation and Gender Identity and other OHCHR colleagues with assigned responsibility for sexual orientation and gender identity-related human rights issues in New York, Geneva and the field (contact radcliffe@un.org) </a:t>
            </a:r>
          </a:p>
          <a:p>
            <a:endParaRPr lang="en-US" sz="1000" dirty="0"/>
          </a:p>
          <a:p>
            <a:endParaRPr lang="en-GB" sz="1000" dirty="0"/>
          </a:p>
        </p:txBody>
      </p:sp>
      <p:sp>
        <p:nvSpPr>
          <p:cNvPr id="4" name="Slide Number Placeholder 3"/>
          <p:cNvSpPr>
            <a:spLocks noGrp="1"/>
          </p:cNvSpPr>
          <p:nvPr>
            <p:ph type="sldNum" sz="quarter" idx="10"/>
          </p:nvPr>
        </p:nvSpPr>
        <p:spPr/>
        <p:txBody>
          <a:bodyPr/>
          <a:lstStyle/>
          <a:p>
            <a:fld id="{F5E01116-F6B8-4008-8666-BEEADF04B037}" type="slidenum">
              <a:rPr lang="en-GB" smtClean="0"/>
              <a:t>5</a:t>
            </a:fld>
            <a:endParaRPr lang="en-GB"/>
          </a:p>
        </p:txBody>
      </p:sp>
    </p:spTree>
    <p:extLst>
      <p:ext uri="{BB962C8B-B14F-4D97-AF65-F5344CB8AC3E}">
        <p14:creationId xmlns:p14="http://schemas.microsoft.com/office/powerpoint/2010/main" val="14791612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OHCHR</a:t>
            </a:r>
            <a:r>
              <a:rPr lang="en-GB" baseline="0" dirty="0" smtClean="0"/>
              <a:t> </a:t>
            </a:r>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6</a:t>
            </a:fld>
            <a:endParaRPr lang="en-GB"/>
          </a:p>
        </p:txBody>
      </p:sp>
    </p:spTree>
    <p:extLst>
      <p:ext uri="{BB962C8B-B14F-4D97-AF65-F5344CB8AC3E}">
        <p14:creationId xmlns:p14="http://schemas.microsoft.com/office/powerpoint/2010/main" val="8330419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idem</a:t>
            </a:r>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8</a:t>
            </a:fld>
            <a:endParaRPr lang="en-GB"/>
          </a:p>
        </p:txBody>
      </p:sp>
    </p:spTree>
    <p:extLst>
      <p:ext uri="{BB962C8B-B14F-4D97-AF65-F5344CB8AC3E}">
        <p14:creationId xmlns:p14="http://schemas.microsoft.com/office/powerpoint/2010/main" val="8650498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10</a:t>
            </a:fld>
            <a:endParaRPr lang="en-GB"/>
          </a:p>
        </p:txBody>
      </p:sp>
    </p:spTree>
    <p:extLst>
      <p:ext uri="{BB962C8B-B14F-4D97-AF65-F5344CB8AC3E}">
        <p14:creationId xmlns:p14="http://schemas.microsoft.com/office/powerpoint/2010/main" val="15012436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Saori</a:t>
            </a:r>
            <a:r>
              <a:rPr lang="en-GB" dirty="0" smtClean="0"/>
              <a:t> and Pierre to write guidance in August</a:t>
            </a:r>
            <a:r>
              <a:rPr lang="en-GB" baseline="0" dirty="0" smtClean="0"/>
              <a:t> </a:t>
            </a:r>
            <a:endParaRPr lang="en-GB" dirty="0" smtClean="0"/>
          </a:p>
          <a:p>
            <a:r>
              <a:rPr lang="en-GB" dirty="0" smtClean="0"/>
              <a:t>September meeting of gender facilitators to provide inputs</a:t>
            </a:r>
            <a:r>
              <a:rPr lang="en-GB" baseline="0" dirty="0" smtClean="0"/>
              <a:t> and validation of this guidance and exercises </a:t>
            </a:r>
          </a:p>
          <a:p>
            <a:r>
              <a:rPr lang="en-GB" baseline="0" dirty="0" smtClean="0"/>
              <a:t>Commitment is to have module launched by January 2014 </a:t>
            </a:r>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11</a:t>
            </a:fld>
            <a:endParaRPr lang="en-GB"/>
          </a:p>
        </p:txBody>
      </p:sp>
    </p:spTree>
    <p:extLst>
      <p:ext uri="{BB962C8B-B14F-4D97-AF65-F5344CB8AC3E}">
        <p14:creationId xmlns:p14="http://schemas.microsoft.com/office/powerpoint/2010/main" val="12641360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defRPr/>
            </a:pPr>
            <a:r>
              <a:rPr lang="en-GB" sz="1000" b="1" dirty="0" smtClean="0">
                <a:solidFill>
                  <a:srgbClr val="C00000"/>
                </a:solidFill>
              </a:rPr>
              <a:t>What is g</a:t>
            </a:r>
            <a:r>
              <a:rPr lang="en-US" sz="1000" b="1" dirty="0" smtClean="0"/>
              <a:t>ender integration </a:t>
            </a:r>
            <a:r>
              <a:rPr lang="en-US" sz="1000" dirty="0" smtClean="0"/>
              <a:t>(or gender mainstreaming as more commonly called it the UN) ?</a:t>
            </a:r>
          </a:p>
          <a:p>
            <a:pPr>
              <a:defRPr/>
            </a:pPr>
            <a:endParaRPr lang="en-US" sz="1000" dirty="0" smtClean="0"/>
          </a:p>
          <a:p>
            <a:pPr>
              <a:defRPr/>
            </a:pPr>
            <a:r>
              <a:rPr lang="en-US" sz="1000" dirty="0" smtClean="0"/>
              <a:t>• Gender integration is a methodology or strategy, which ultimate goal is to achieve gender equality and fight gender-based discrimination</a:t>
            </a:r>
          </a:p>
          <a:p>
            <a:pPr>
              <a:defRPr/>
            </a:pPr>
            <a:r>
              <a:rPr lang="en-US" sz="1000" dirty="0" smtClean="0"/>
              <a:t>• Process of assessing the implications for women and men of any planned policies or </a:t>
            </a:r>
            <a:r>
              <a:rPr lang="en-US" sz="1000" dirty="0" err="1" smtClean="0"/>
              <a:t>programmes</a:t>
            </a:r>
            <a:r>
              <a:rPr lang="en-US" sz="1000" dirty="0" smtClean="0"/>
              <a:t>, in all areas and at all levels. </a:t>
            </a:r>
          </a:p>
          <a:p>
            <a:pPr>
              <a:defRPr/>
            </a:pPr>
            <a:endParaRPr lang="en-US" sz="1000" dirty="0" smtClean="0"/>
          </a:p>
          <a:p>
            <a:pPr>
              <a:defRPr/>
            </a:pPr>
            <a:r>
              <a:rPr lang="en-US" sz="1000" dirty="0" smtClean="0"/>
              <a:t>It is therefore not an end in itself but rather a means, constituted of several tools such as:</a:t>
            </a:r>
          </a:p>
          <a:p>
            <a:pPr marL="171450" indent="-171450">
              <a:buFont typeface="Arial" pitchFamily="34" charset="0"/>
              <a:buChar char="•"/>
              <a:defRPr/>
            </a:pPr>
            <a:r>
              <a:rPr lang="en-US" sz="1000" dirty="0" smtClean="0"/>
              <a:t>Gender-balance (striving to have the equal number of women and men)</a:t>
            </a:r>
          </a:p>
          <a:p>
            <a:pPr marL="171450" indent="-171450">
              <a:buFont typeface="Arial" pitchFamily="34" charset="0"/>
              <a:buChar char="•"/>
              <a:defRPr/>
            </a:pPr>
            <a:r>
              <a:rPr lang="en-US" sz="1000" dirty="0" smtClean="0"/>
              <a:t>Gender analysis (tool to diagnose difference between women and men in terms of condition and access to resources)</a:t>
            </a:r>
          </a:p>
          <a:p>
            <a:pPr marL="171450" indent="-171450">
              <a:buFont typeface="Arial" pitchFamily="34" charset="0"/>
              <a:buChar char="•"/>
              <a:defRPr/>
            </a:pPr>
            <a:r>
              <a:rPr lang="en-US" sz="1000" dirty="0" smtClean="0"/>
              <a:t>Gender in planning (making sure a gender perspective is integrated at all stages of the planning process)</a:t>
            </a:r>
          </a:p>
          <a:p>
            <a:pPr marL="171450" indent="-171450">
              <a:buFont typeface="Arial" pitchFamily="34" charset="0"/>
              <a:buChar char="•"/>
              <a:defRPr/>
            </a:pPr>
            <a:r>
              <a:rPr lang="en-US" sz="1000" dirty="0" smtClean="0"/>
              <a:t>Gender-sensitive language/images (way to fight stereotypes in languages or images) </a:t>
            </a:r>
          </a:p>
          <a:p>
            <a:pPr>
              <a:defRPr/>
            </a:pPr>
            <a:endParaRPr lang="en-GB" sz="1000" dirty="0"/>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31F7114-2B8F-43C9-911B-D2B259CF0C20}" type="slidenum">
              <a:rPr lang="en-US" smtClean="0"/>
              <a:pPr eaLnBrk="1" hangingPunct="1"/>
              <a:t>13</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68177B4-0A82-FE44-BB83-B752798DDB8D}" type="datetimeFigureOut">
              <a:rPr lang="en-US" smtClean="0"/>
              <a:t>7/11/2013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27782417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68177B4-0A82-FE44-BB83-B752798DDB8D}" type="datetimeFigureOut">
              <a:rPr lang="en-US" smtClean="0"/>
              <a:t>7/11/2013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479113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68177B4-0A82-FE44-BB83-B752798DDB8D}" type="datetimeFigureOut">
              <a:rPr lang="en-US" smtClean="0"/>
              <a:t>7/11/2013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4255213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68177B4-0A82-FE44-BB83-B752798DDB8D}" type="datetimeFigureOut">
              <a:rPr lang="en-US" smtClean="0">
                <a:solidFill>
                  <a:prstClr val="black">
                    <a:tint val="75000"/>
                  </a:prstClr>
                </a:solidFill>
              </a:rPr>
              <a:pPr/>
              <a:t>7/11/2013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370FEC1-2091-FF4C-83A5-83DEE2D20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140179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68177B4-0A82-FE44-BB83-B752798DDB8D}" type="datetimeFigureOut">
              <a:rPr lang="en-US" smtClean="0">
                <a:solidFill>
                  <a:prstClr val="black">
                    <a:tint val="75000"/>
                  </a:prstClr>
                </a:solidFill>
              </a:rPr>
              <a:pPr/>
              <a:t>7/11/2013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370FEC1-2091-FF4C-83A5-83DEE2D20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927517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A68177B4-0A82-FE44-BB83-B752798DDB8D}" type="datetimeFigureOut">
              <a:rPr lang="en-US" smtClean="0">
                <a:solidFill>
                  <a:prstClr val="black">
                    <a:tint val="75000"/>
                  </a:prstClr>
                </a:solidFill>
              </a:rPr>
              <a:pPr/>
              <a:t>7/11/2013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370FEC1-2091-FF4C-83A5-83DEE2D20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484490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A68177B4-0A82-FE44-BB83-B752798DDB8D}" type="datetimeFigureOut">
              <a:rPr lang="en-US" smtClean="0">
                <a:solidFill>
                  <a:prstClr val="black">
                    <a:tint val="75000"/>
                  </a:prstClr>
                </a:solidFill>
              </a:rPr>
              <a:pPr/>
              <a:t>7/11/2013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370FEC1-2091-FF4C-83A5-83DEE2D20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576726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A68177B4-0A82-FE44-BB83-B752798DDB8D}" type="datetimeFigureOut">
              <a:rPr lang="en-US" smtClean="0">
                <a:solidFill>
                  <a:prstClr val="black">
                    <a:tint val="75000"/>
                  </a:prstClr>
                </a:solidFill>
              </a:rPr>
              <a:pPr/>
              <a:t>7/11/2013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5370FEC1-2091-FF4C-83A5-83DEE2D20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360325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A68177B4-0A82-FE44-BB83-B752798DDB8D}" type="datetimeFigureOut">
              <a:rPr lang="en-US" smtClean="0">
                <a:solidFill>
                  <a:prstClr val="black">
                    <a:tint val="75000"/>
                  </a:prstClr>
                </a:solidFill>
              </a:rPr>
              <a:pPr/>
              <a:t>7/11/2013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5370FEC1-2091-FF4C-83A5-83DEE2D20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313447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8177B4-0A82-FE44-BB83-B752798DDB8D}" type="datetimeFigureOut">
              <a:rPr lang="en-US" smtClean="0">
                <a:solidFill>
                  <a:prstClr val="black">
                    <a:tint val="75000"/>
                  </a:prstClr>
                </a:solidFill>
              </a:rPr>
              <a:pPr/>
              <a:t>7/11/2013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5370FEC1-2091-FF4C-83A5-83DEE2D20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07982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68177B4-0A82-FE44-BB83-B752798DDB8D}" type="datetimeFigureOut">
              <a:rPr lang="en-US" smtClean="0">
                <a:solidFill>
                  <a:prstClr val="black">
                    <a:tint val="75000"/>
                  </a:prstClr>
                </a:solidFill>
              </a:rPr>
              <a:pPr/>
              <a:t>7/11/2013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370FEC1-2091-FF4C-83A5-83DEE2D20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854100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68177B4-0A82-FE44-BB83-B752798DDB8D}" type="datetimeFigureOut">
              <a:rPr lang="en-US" smtClean="0"/>
              <a:t>7/11/2013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18671699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68177B4-0A82-FE44-BB83-B752798DDB8D}" type="datetimeFigureOut">
              <a:rPr lang="en-US" smtClean="0">
                <a:solidFill>
                  <a:prstClr val="black">
                    <a:tint val="75000"/>
                  </a:prstClr>
                </a:solidFill>
              </a:rPr>
              <a:pPr/>
              <a:t>7/11/2013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370FEC1-2091-FF4C-83A5-83DEE2D20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876791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68177B4-0A82-FE44-BB83-B752798DDB8D}" type="datetimeFigureOut">
              <a:rPr lang="en-US" smtClean="0">
                <a:solidFill>
                  <a:prstClr val="black">
                    <a:tint val="75000"/>
                  </a:prstClr>
                </a:solidFill>
              </a:rPr>
              <a:pPr/>
              <a:t>7/11/2013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370FEC1-2091-FF4C-83A5-83DEE2D20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042670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68177B4-0A82-FE44-BB83-B752798DDB8D}" type="datetimeFigureOut">
              <a:rPr lang="en-US" smtClean="0">
                <a:solidFill>
                  <a:prstClr val="black">
                    <a:tint val="75000"/>
                  </a:prstClr>
                </a:solidFill>
              </a:rPr>
              <a:pPr/>
              <a:t>7/11/2013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370FEC1-2091-FF4C-83A5-83DEE2D20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834139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A68177B4-0A82-FE44-BB83-B752798DDB8D}" type="datetimeFigureOut">
              <a:rPr lang="en-US" smtClean="0"/>
              <a:t>7/11/2013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3033352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A68177B4-0A82-FE44-BB83-B752798DDB8D}" type="datetimeFigureOut">
              <a:rPr lang="en-US" smtClean="0"/>
              <a:t>7/11/2013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222216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A68177B4-0A82-FE44-BB83-B752798DDB8D}" type="datetimeFigureOut">
              <a:rPr lang="en-US" smtClean="0"/>
              <a:t>7/11/2013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3597616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A68177B4-0A82-FE44-BB83-B752798DDB8D}" type="datetimeFigureOut">
              <a:rPr lang="en-US" smtClean="0"/>
              <a:t>7/11/2013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1343977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8177B4-0A82-FE44-BB83-B752798DDB8D}" type="datetimeFigureOut">
              <a:rPr lang="en-US" smtClean="0"/>
              <a:t>7/11/2013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955826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68177B4-0A82-FE44-BB83-B752798DDB8D}" type="datetimeFigureOut">
              <a:rPr lang="en-US" smtClean="0"/>
              <a:t>7/11/2013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3303426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68177B4-0A82-FE44-BB83-B752798DDB8D}" type="datetimeFigureOut">
              <a:rPr lang="en-US" smtClean="0"/>
              <a:t>7/11/2013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571057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8177B4-0A82-FE44-BB83-B752798DDB8D}" type="datetimeFigureOut">
              <a:rPr lang="en-US" smtClean="0"/>
              <a:t>7/11/2013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70FEC1-2091-FF4C-83A5-83DEE2D20068}" type="slidenum">
              <a:rPr lang="en-US" smtClean="0"/>
              <a:t>‹#›</a:t>
            </a:fld>
            <a:endParaRPr lang="en-US"/>
          </a:p>
        </p:txBody>
      </p:sp>
    </p:spTree>
    <p:extLst>
      <p:ext uri="{BB962C8B-B14F-4D97-AF65-F5344CB8AC3E}">
        <p14:creationId xmlns:p14="http://schemas.microsoft.com/office/powerpoint/2010/main" val="4098659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8177B4-0A82-FE44-BB83-B752798DDB8D}" type="datetimeFigureOut">
              <a:rPr lang="en-US" smtClean="0">
                <a:solidFill>
                  <a:prstClr val="black">
                    <a:tint val="75000"/>
                  </a:prstClr>
                </a:solidFill>
              </a:rPr>
              <a:pPr/>
              <a:t>7/11/2013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70FEC1-2091-FF4C-83A5-83DEE2D20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499716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google.ch/url?sa=i&amp;rct=j&amp;q=tool+box&amp;source=images&amp;cd=&amp;docid=hxXzKGZYxu7ViM&amp;tbnid=jbNrCEvGO1iXJM:&amp;ved=0CAUQjRw&amp;url=http://ulster.happeningmag.com/toolbox-must-haves/&amp;ei=oM4kUfSAPdDUsgbgvIH4DQ&amp;psig=AFQjCNENnq6FXe9rBXhesdQS5MA61sB9GA&amp;ust=1361453054389363"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ap.ohchr.org/documents/E/HRC/resolutions/A_HRC_RES_6_30.pdf"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93002" y="1918423"/>
            <a:ext cx="5795360" cy="4550029"/>
          </a:xfrm>
          <a:solidFill>
            <a:schemeClr val="bg1"/>
          </a:solidFill>
          <a:ln w="53975">
            <a:solidFill>
              <a:srgbClr val="FF0000"/>
            </a:solidFill>
          </a:ln>
          <a:effectLst>
            <a:outerShdw blurRad="247650" dist="215900" dir="2700000" sx="61000" sy="61000" algn="tl" rotWithShape="0">
              <a:srgbClr val="000000">
                <a:alpha val="43000"/>
              </a:srgbClr>
            </a:outerShdw>
          </a:effectLst>
        </p:spPr>
        <p:txBody>
          <a:bodyPr vert="horz" lIns="91440" tIns="45720" rIns="91440" bIns="45720" rtlCol="0">
            <a:normAutofit/>
          </a:bodyPr>
          <a:lstStyle/>
          <a:p>
            <a:pPr algn="l"/>
            <a:r>
              <a:rPr lang="en-US" sz="2400" dirty="0" smtClean="0">
                <a:solidFill>
                  <a:schemeClr val="tx1"/>
                </a:solidFill>
              </a:rPr>
              <a:t>Section Two – </a:t>
            </a:r>
            <a:r>
              <a:rPr lang="en-GB" sz="2400" dirty="0" smtClean="0">
                <a:solidFill>
                  <a:schemeClr val="tx1"/>
                </a:solidFill>
              </a:rPr>
              <a:t>Relate</a:t>
            </a:r>
            <a:endParaRPr lang="en-GB" sz="2400" dirty="0">
              <a:solidFill>
                <a:schemeClr val="tx1"/>
              </a:solidFill>
            </a:endParaRPr>
          </a:p>
          <a:p>
            <a:pPr algn="l"/>
            <a:r>
              <a:rPr lang="en-US" sz="2400" dirty="0">
                <a:solidFill>
                  <a:schemeClr val="tx1"/>
                </a:solidFill>
              </a:rPr>
              <a:t>By the end of this module you </a:t>
            </a:r>
            <a:r>
              <a:rPr lang="en-US" sz="2400" dirty="0" smtClean="0">
                <a:solidFill>
                  <a:schemeClr val="tx1"/>
                </a:solidFill>
              </a:rPr>
              <a:t>will:</a:t>
            </a:r>
            <a:r>
              <a:rPr lang="en-US" sz="2400" dirty="0">
                <a:solidFill>
                  <a:schemeClr val="tx1"/>
                </a:solidFill>
              </a:rPr>
              <a:t> </a:t>
            </a:r>
            <a:endParaRPr lang="en-GB" sz="2400" dirty="0" smtClean="0">
              <a:solidFill>
                <a:schemeClr val="tx1"/>
              </a:solidFill>
            </a:endParaRPr>
          </a:p>
          <a:p>
            <a:pPr marL="514350" indent="-514350" algn="l">
              <a:buFont typeface="+mj-lt"/>
              <a:buAutoNum type="arabicPeriod"/>
            </a:pPr>
            <a:r>
              <a:rPr lang="en-US" sz="2400" dirty="0">
                <a:solidFill>
                  <a:schemeClr val="tx1"/>
                </a:solidFill>
              </a:rPr>
              <a:t>Become familiar with the accountability frameworks for GE (OHCHR mandate, UN system wide frameworks)</a:t>
            </a:r>
          </a:p>
          <a:p>
            <a:pPr marL="514350" indent="-514350" algn="l">
              <a:buFont typeface="+mj-lt"/>
              <a:buAutoNum type="arabicPeriod"/>
            </a:pPr>
            <a:r>
              <a:rPr lang="en-US" sz="2400" dirty="0">
                <a:solidFill>
                  <a:schemeClr val="tx1"/>
                </a:solidFill>
              </a:rPr>
              <a:t>Be familiar with key priorities of the OHCHR Gender Equality Policy and strategies for its implementation</a:t>
            </a:r>
          </a:p>
          <a:p>
            <a:pPr marL="514350" indent="-514350" algn="l">
              <a:buFont typeface="+mj-lt"/>
              <a:buAutoNum type="arabicPeriod"/>
            </a:pPr>
            <a:r>
              <a:rPr lang="en-US" sz="2400" dirty="0">
                <a:solidFill>
                  <a:schemeClr val="tx1"/>
                </a:solidFill>
              </a:rPr>
              <a:t>Understand your responsibility to integrate gender equality</a:t>
            </a:r>
          </a:p>
          <a:p>
            <a:pPr algn="l"/>
            <a:endParaRPr lang="en-US" sz="2400" dirty="0"/>
          </a:p>
        </p:txBody>
      </p:sp>
      <p:sp>
        <p:nvSpPr>
          <p:cNvPr id="5" name="Title 1"/>
          <p:cNvSpPr>
            <a:spLocks noGrp="1"/>
          </p:cNvSpPr>
          <p:nvPr>
            <p:ph type="ctrTitle"/>
          </p:nvPr>
        </p:nvSpPr>
        <p:spPr>
          <a:xfrm>
            <a:off x="175164" y="39540"/>
            <a:ext cx="4459847" cy="1754343"/>
          </a:xfrm>
        </p:spPr>
        <p:txBody>
          <a:bodyPr>
            <a:normAutofit fontScale="90000"/>
          </a:bodyPr>
          <a:lstStyle/>
          <a:p>
            <a:pPr algn="l"/>
            <a:r>
              <a:rPr lang="en-US"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Learning Objectives</a:t>
            </a:r>
            <a:endParaRPr lang="en-US" sz="6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274069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93002" y="1918423"/>
            <a:ext cx="5795360" cy="4550029"/>
          </a:xfrm>
          <a:solidFill>
            <a:schemeClr val="bg1"/>
          </a:solidFill>
          <a:ln w="53975">
            <a:solidFill>
              <a:srgbClr val="FF0000"/>
            </a:solidFill>
          </a:ln>
          <a:effectLst>
            <a:outerShdw blurRad="247650" dist="215900" dir="2700000" sx="61000" sy="61000" algn="tl" rotWithShape="0">
              <a:srgbClr val="000000">
                <a:alpha val="43000"/>
              </a:srgbClr>
            </a:outerShdw>
          </a:effectLst>
        </p:spPr>
        <p:txBody>
          <a:bodyPr vert="horz" lIns="91440" tIns="45720" rIns="91440" bIns="45720" rtlCol="0">
            <a:normAutofit/>
          </a:bodyPr>
          <a:lstStyle/>
          <a:p>
            <a:pPr algn="l"/>
            <a:r>
              <a:rPr lang="en-US" sz="2400" dirty="0" smtClean="0">
                <a:solidFill>
                  <a:schemeClr val="tx1"/>
                </a:solidFill>
              </a:rPr>
              <a:t>Section Three – </a:t>
            </a:r>
            <a:r>
              <a:rPr lang="en-GB" sz="2400" dirty="0" smtClean="0">
                <a:solidFill>
                  <a:schemeClr val="tx1"/>
                </a:solidFill>
              </a:rPr>
              <a:t>Realise</a:t>
            </a:r>
            <a:endParaRPr lang="en-GB" sz="2400" dirty="0">
              <a:solidFill>
                <a:schemeClr val="tx1"/>
              </a:solidFill>
            </a:endParaRPr>
          </a:p>
          <a:p>
            <a:pPr algn="l"/>
            <a:endParaRPr lang="en-GB" sz="2400" dirty="0">
              <a:solidFill>
                <a:schemeClr val="tx1"/>
              </a:solidFill>
            </a:endParaRPr>
          </a:p>
          <a:p>
            <a:pPr algn="l"/>
            <a:r>
              <a:rPr lang="en-US" sz="2400" dirty="0">
                <a:solidFill>
                  <a:schemeClr val="tx1"/>
                </a:solidFill>
              </a:rPr>
              <a:t>By the end of this module you </a:t>
            </a:r>
            <a:r>
              <a:rPr lang="en-US" sz="2400" dirty="0" smtClean="0">
                <a:solidFill>
                  <a:schemeClr val="tx1"/>
                </a:solidFill>
              </a:rPr>
              <a:t>will:</a:t>
            </a:r>
            <a:r>
              <a:rPr lang="en-US" sz="2400" dirty="0">
                <a:solidFill>
                  <a:schemeClr val="tx1"/>
                </a:solidFill>
              </a:rPr>
              <a:t> </a:t>
            </a:r>
            <a:endParaRPr lang="en-GB" sz="2400" dirty="0" smtClean="0">
              <a:solidFill>
                <a:schemeClr val="tx1"/>
              </a:solidFill>
            </a:endParaRPr>
          </a:p>
          <a:p>
            <a:pPr marL="342900" indent="-342900" algn="l">
              <a:buFont typeface="Arial" pitchFamily="34" charset="0"/>
              <a:buChar char="•"/>
            </a:pPr>
            <a:r>
              <a:rPr lang="en-US" sz="2400" dirty="0">
                <a:solidFill>
                  <a:schemeClr val="tx1"/>
                </a:solidFill>
              </a:rPr>
              <a:t>Understand the basic </a:t>
            </a:r>
            <a:r>
              <a:rPr lang="en-US" sz="2400" dirty="0" smtClean="0">
                <a:solidFill>
                  <a:schemeClr val="tx1"/>
                </a:solidFill>
              </a:rPr>
              <a:t>steps </a:t>
            </a:r>
            <a:r>
              <a:rPr lang="en-US" sz="2400" dirty="0">
                <a:solidFill>
                  <a:schemeClr val="tx1"/>
                </a:solidFill>
              </a:rPr>
              <a:t>of gender analysis, gender sensitive </a:t>
            </a:r>
            <a:r>
              <a:rPr lang="en-US" sz="2400" dirty="0" smtClean="0">
                <a:solidFill>
                  <a:schemeClr val="tx1"/>
                </a:solidFill>
              </a:rPr>
              <a:t>language</a:t>
            </a:r>
            <a:r>
              <a:rPr lang="en-US" sz="2400" dirty="0">
                <a:solidFill>
                  <a:schemeClr val="tx1"/>
                </a:solidFill>
              </a:rPr>
              <a:t>, gender budgeting, </a:t>
            </a:r>
            <a:r>
              <a:rPr lang="en-US" sz="2400" dirty="0" smtClean="0">
                <a:solidFill>
                  <a:schemeClr val="tx1"/>
                </a:solidFill>
              </a:rPr>
              <a:t>and creating </a:t>
            </a:r>
            <a:r>
              <a:rPr lang="en-US" sz="2400" dirty="0">
                <a:solidFill>
                  <a:schemeClr val="tx1"/>
                </a:solidFill>
              </a:rPr>
              <a:t>a gender friendly working environment </a:t>
            </a:r>
          </a:p>
          <a:p>
            <a:pPr marL="342900" indent="-342900" algn="l">
              <a:buFont typeface="Arial" pitchFamily="34" charset="0"/>
              <a:buChar char="•"/>
            </a:pPr>
            <a:r>
              <a:rPr lang="en-US" sz="2400" dirty="0" smtClean="0">
                <a:solidFill>
                  <a:schemeClr val="tx1"/>
                </a:solidFill>
              </a:rPr>
              <a:t>Apply a gender </a:t>
            </a:r>
            <a:r>
              <a:rPr lang="en-US" sz="2400" dirty="0">
                <a:solidFill>
                  <a:schemeClr val="tx1"/>
                </a:solidFill>
              </a:rPr>
              <a:t>perspective in a context of relevance to your own work</a:t>
            </a:r>
            <a:r>
              <a:rPr lang="en-US" sz="2400" dirty="0" smtClean="0">
                <a:solidFill>
                  <a:schemeClr val="tx1"/>
                </a:solidFill>
              </a:rPr>
              <a:t>.</a:t>
            </a:r>
          </a:p>
          <a:p>
            <a:pPr marL="342900" indent="-342900" algn="l">
              <a:buFont typeface="Arial" pitchFamily="34" charset="0"/>
              <a:buChar char="•"/>
            </a:pPr>
            <a:r>
              <a:rPr lang="en-US" sz="2400" dirty="0" smtClean="0">
                <a:solidFill>
                  <a:schemeClr val="tx1"/>
                </a:solidFill>
              </a:rPr>
              <a:t>Know where to find additional resources and support on gender integration</a:t>
            </a:r>
          </a:p>
          <a:p>
            <a:pPr marL="342900" indent="-342900" algn="l">
              <a:buFont typeface="Arial" pitchFamily="34" charset="0"/>
              <a:buChar char="•"/>
            </a:pPr>
            <a:endParaRPr lang="en-US" sz="2400" dirty="0">
              <a:solidFill>
                <a:schemeClr val="tx1"/>
              </a:solidFill>
            </a:endParaRPr>
          </a:p>
          <a:p>
            <a:pPr algn="l"/>
            <a:endParaRPr lang="en-US" sz="2400" dirty="0"/>
          </a:p>
        </p:txBody>
      </p:sp>
      <p:sp>
        <p:nvSpPr>
          <p:cNvPr id="5" name="Title 1"/>
          <p:cNvSpPr>
            <a:spLocks noGrp="1"/>
          </p:cNvSpPr>
          <p:nvPr>
            <p:ph type="ctrTitle"/>
          </p:nvPr>
        </p:nvSpPr>
        <p:spPr>
          <a:xfrm>
            <a:off x="175164" y="39540"/>
            <a:ext cx="4459847" cy="1754343"/>
          </a:xfrm>
        </p:spPr>
        <p:txBody>
          <a:bodyPr>
            <a:normAutofit fontScale="90000"/>
          </a:bodyPr>
          <a:lstStyle/>
          <a:p>
            <a:pPr algn="l"/>
            <a:r>
              <a:rPr lang="en-US"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Learning Objectives</a:t>
            </a:r>
            <a:endParaRPr lang="en-US" sz="6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3255299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Table of contents</a:t>
            </a:r>
            <a:endParaRPr lang="en-GB" dirty="0"/>
          </a:p>
        </p:txBody>
      </p:sp>
      <p:sp>
        <p:nvSpPr>
          <p:cNvPr id="3" name="Content Placeholder 2"/>
          <p:cNvSpPr>
            <a:spLocks noGrp="1"/>
          </p:cNvSpPr>
          <p:nvPr>
            <p:ph idx="1"/>
          </p:nvPr>
        </p:nvSpPr>
        <p:spPr/>
        <p:txBody>
          <a:bodyPr>
            <a:normAutofit fontScale="85000" lnSpcReduction="20000"/>
          </a:bodyPr>
          <a:lstStyle/>
          <a:p>
            <a:pPr marL="0" indent="0">
              <a:buNone/>
            </a:pPr>
            <a:r>
              <a:rPr lang="en-GB" sz="2600" dirty="0" smtClean="0"/>
              <a:t>Gender analysis (Pierre) based on existing</a:t>
            </a:r>
          </a:p>
          <a:p>
            <a:r>
              <a:rPr lang="en-GB" sz="2600" dirty="0" smtClean="0"/>
              <a:t>Introduce tool and guidance on how to apply it</a:t>
            </a:r>
          </a:p>
          <a:p>
            <a:r>
              <a:rPr lang="en-GB" sz="2600" dirty="0" smtClean="0"/>
              <a:t>Exercise (multiple choice quiz, multiple choice answers needed for each question, and correct and incorrect feedback</a:t>
            </a:r>
          </a:p>
          <a:p>
            <a:pPr marL="0" indent="0">
              <a:buNone/>
            </a:pPr>
            <a:r>
              <a:rPr lang="en-GB" sz="2600" dirty="0" smtClean="0"/>
              <a:t>Gender sensitive language (</a:t>
            </a:r>
            <a:r>
              <a:rPr lang="en-GB" sz="2600" dirty="0" err="1" smtClean="0"/>
              <a:t>Saori</a:t>
            </a:r>
            <a:r>
              <a:rPr lang="en-GB" sz="2600" dirty="0" smtClean="0"/>
              <a:t>) based </a:t>
            </a:r>
            <a:r>
              <a:rPr lang="en-GB" sz="2600" dirty="0"/>
              <a:t>on </a:t>
            </a:r>
            <a:r>
              <a:rPr lang="en-GB" sz="2600" dirty="0" smtClean="0"/>
              <a:t>existing</a:t>
            </a:r>
          </a:p>
          <a:p>
            <a:r>
              <a:rPr lang="en-GB" sz="2600" dirty="0"/>
              <a:t>Introduce tool and guidance on how to apply it</a:t>
            </a:r>
          </a:p>
          <a:p>
            <a:r>
              <a:rPr lang="en-GB" sz="2600" dirty="0"/>
              <a:t>Exercise </a:t>
            </a:r>
            <a:r>
              <a:rPr lang="en-GB" sz="2600" dirty="0" smtClean="0"/>
              <a:t>(gender insensitive text hot spot exercise)</a:t>
            </a:r>
          </a:p>
          <a:p>
            <a:pPr marL="0" indent="0">
              <a:buNone/>
            </a:pPr>
            <a:r>
              <a:rPr lang="en-GB" sz="2600" dirty="0" smtClean="0"/>
              <a:t>Gender-responsive budgeting (</a:t>
            </a:r>
            <a:r>
              <a:rPr lang="en-GB" sz="2600" dirty="0" err="1" smtClean="0"/>
              <a:t>Saori</a:t>
            </a:r>
            <a:r>
              <a:rPr lang="en-GB" sz="2600" dirty="0" smtClean="0"/>
              <a:t>)</a:t>
            </a:r>
          </a:p>
          <a:p>
            <a:r>
              <a:rPr lang="en-GB" sz="2600" dirty="0"/>
              <a:t>Introduce tool and guidance on how to apply it</a:t>
            </a:r>
          </a:p>
          <a:p>
            <a:r>
              <a:rPr lang="en-GB" sz="2600" dirty="0" smtClean="0"/>
              <a:t>Exercise</a:t>
            </a:r>
            <a:endParaRPr lang="en-GB" sz="2600" dirty="0"/>
          </a:p>
          <a:p>
            <a:pPr marL="0" indent="0">
              <a:buNone/>
            </a:pPr>
            <a:r>
              <a:rPr lang="en-GB" sz="2600" dirty="0" smtClean="0"/>
              <a:t>Gender friendly working environment (Pierre)</a:t>
            </a:r>
          </a:p>
          <a:p>
            <a:r>
              <a:rPr lang="en-GB" sz="2600" dirty="0"/>
              <a:t>Introduce tool and guidance on how to apply it</a:t>
            </a:r>
          </a:p>
          <a:p>
            <a:r>
              <a:rPr lang="en-GB" sz="2600" dirty="0"/>
              <a:t>Exercise</a:t>
            </a:r>
          </a:p>
          <a:p>
            <a:pPr marL="0" indent="0">
              <a:buNone/>
            </a:pPr>
            <a:endParaRPr lang="en-GB" dirty="0"/>
          </a:p>
        </p:txBody>
      </p:sp>
    </p:spTree>
    <p:extLst>
      <p:ext uri="{BB962C8B-B14F-4D97-AF65-F5344CB8AC3E}">
        <p14:creationId xmlns:p14="http://schemas.microsoft.com/office/powerpoint/2010/main" val="32085362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Resources</a:t>
            </a:r>
            <a:endParaRPr lang="en-GB" dirty="0"/>
          </a:p>
        </p:txBody>
      </p:sp>
      <p:sp>
        <p:nvSpPr>
          <p:cNvPr id="3" name="Content Placeholder 2"/>
          <p:cNvSpPr>
            <a:spLocks noGrp="1"/>
          </p:cNvSpPr>
          <p:nvPr>
            <p:ph idx="1"/>
          </p:nvPr>
        </p:nvSpPr>
        <p:spPr/>
        <p:txBody>
          <a:bodyPr>
            <a:normAutofit fontScale="92500" lnSpcReduction="20000"/>
          </a:bodyPr>
          <a:lstStyle/>
          <a:p>
            <a:r>
              <a:rPr lang="en-US" dirty="0" smtClean="0"/>
              <a:t>Presentation and exercises from gender integration session</a:t>
            </a:r>
          </a:p>
          <a:p>
            <a:r>
              <a:rPr lang="en-US" dirty="0" smtClean="0"/>
              <a:t>Special </a:t>
            </a:r>
            <a:r>
              <a:rPr lang="en-US" dirty="0"/>
              <a:t>Rapporteur Torture case study. (See the 4 case studies conducted for the evaluation of OHCHR performance in gender mainstreaming - the one on special procedures - Special Rapporteur for Torture was noted as a good practice. Maybe use material from the case study). </a:t>
            </a:r>
            <a:endParaRPr lang="en-US" dirty="0" smtClean="0"/>
          </a:p>
          <a:p>
            <a:r>
              <a:rPr lang="en-US" dirty="0" smtClean="0"/>
              <a:t>Guidance </a:t>
            </a:r>
            <a:r>
              <a:rPr lang="en-US" dirty="0"/>
              <a:t>for Treaty </a:t>
            </a:r>
            <a:r>
              <a:rPr lang="en-US" dirty="0" smtClean="0"/>
              <a:t>Bodies</a:t>
            </a:r>
          </a:p>
          <a:p>
            <a:r>
              <a:rPr lang="en-US" dirty="0" smtClean="0"/>
              <a:t>Gender </a:t>
            </a:r>
            <a:r>
              <a:rPr lang="en-US" dirty="0"/>
              <a:t>budgeting guidance - available in August</a:t>
            </a:r>
            <a:endParaRPr lang="en-GB" dirty="0"/>
          </a:p>
        </p:txBody>
      </p:sp>
    </p:spTree>
    <p:extLst>
      <p:ext uri="{BB962C8B-B14F-4D97-AF65-F5344CB8AC3E}">
        <p14:creationId xmlns:p14="http://schemas.microsoft.com/office/powerpoint/2010/main" val="97870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GB" smtClean="0">
                <a:latin typeface="Arial" charset="0"/>
                <a:ea typeface="ＭＳ Ｐゴシック" pitchFamily="34" charset="-128"/>
                <a:cs typeface="Arial" charset="0"/>
              </a:rPr>
              <a:t>What is gender integration? </a:t>
            </a:r>
          </a:p>
        </p:txBody>
      </p:sp>
      <p:sp>
        <p:nvSpPr>
          <p:cNvPr id="17" name="Right Arrow 16"/>
          <p:cNvSpPr/>
          <p:nvPr/>
        </p:nvSpPr>
        <p:spPr>
          <a:xfrm>
            <a:off x="3073400" y="1476375"/>
            <a:ext cx="2574925" cy="1441450"/>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solidFill>
                <a:srgbClr val="FFFFFF"/>
              </a:solidFill>
              <a:ea typeface="ＭＳ Ｐゴシック" pitchFamily="34" charset="-128"/>
            </a:endParaRPr>
          </a:p>
        </p:txBody>
      </p:sp>
      <p:sp>
        <p:nvSpPr>
          <p:cNvPr id="7172" name="TextBox 3"/>
          <p:cNvSpPr txBox="1">
            <a:spLocks noChangeArrowheads="1"/>
          </p:cNvSpPr>
          <p:nvPr/>
        </p:nvSpPr>
        <p:spPr bwMode="auto">
          <a:xfrm>
            <a:off x="896938" y="1874838"/>
            <a:ext cx="21764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GB">
                <a:solidFill>
                  <a:srgbClr val="C00000"/>
                </a:solidFill>
              </a:rPr>
              <a:t>Gender-based discrimination</a:t>
            </a:r>
          </a:p>
        </p:txBody>
      </p:sp>
      <p:sp>
        <p:nvSpPr>
          <p:cNvPr id="7173" name="TextBox 4"/>
          <p:cNvSpPr txBox="1">
            <a:spLocks noChangeArrowheads="1"/>
          </p:cNvSpPr>
          <p:nvPr/>
        </p:nvSpPr>
        <p:spPr bwMode="auto">
          <a:xfrm>
            <a:off x="6073775" y="2012950"/>
            <a:ext cx="2035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GB">
                <a:solidFill>
                  <a:srgbClr val="C00000"/>
                </a:solidFill>
              </a:rPr>
              <a:t>Gender equality</a:t>
            </a:r>
          </a:p>
        </p:txBody>
      </p:sp>
      <p:sp>
        <p:nvSpPr>
          <p:cNvPr id="7174" name="TextBox 5"/>
          <p:cNvSpPr txBox="1">
            <a:spLocks noChangeArrowheads="1"/>
          </p:cNvSpPr>
          <p:nvPr/>
        </p:nvSpPr>
        <p:spPr bwMode="auto">
          <a:xfrm>
            <a:off x="3073400" y="1984375"/>
            <a:ext cx="27305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GB">
                <a:solidFill>
                  <a:schemeClr val="bg1"/>
                </a:solidFill>
              </a:rPr>
              <a:t>Gender integration</a:t>
            </a:r>
          </a:p>
        </p:txBody>
      </p:sp>
      <p:pic>
        <p:nvPicPr>
          <p:cNvPr id="7175" name="Picture 15" descr="http://ulster.happeningmag.com/wp-content/uploads/2012/03/toolbox.p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0100" y="3914775"/>
            <a:ext cx="1422400" cy="100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2" name="Straight Arrow Connector 21"/>
          <p:cNvCxnSpPr/>
          <p:nvPr/>
        </p:nvCxnSpPr>
        <p:spPr>
          <a:xfrm flipH="1">
            <a:off x="2900363" y="4640263"/>
            <a:ext cx="533400" cy="277812"/>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flipH="1">
            <a:off x="3524250" y="4779963"/>
            <a:ext cx="168275" cy="376237"/>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4144963" y="4806950"/>
            <a:ext cx="379412" cy="392113"/>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a:off x="4751388" y="4529138"/>
            <a:ext cx="384175" cy="277812"/>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7180" name="TextBox 25"/>
          <p:cNvSpPr txBox="1">
            <a:spLocks noChangeArrowheads="1"/>
          </p:cNvSpPr>
          <p:nvPr/>
        </p:nvSpPr>
        <p:spPr bwMode="auto">
          <a:xfrm>
            <a:off x="1309688" y="4640263"/>
            <a:ext cx="15906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GB" sz="1400">
                <a:solidFill>
                  <a:srgbClr val="00589A"/>
                </a:solidFill>
              </a:rPr>
              <a:t>Gender-balance</a:t>
            </a:r>
          </a:p>
        </p:txBody>
      </p:sp>
      <p:sp>
        <p:nvSpPr>
          <p:cNvPr id="7181" name="TextBox 26"/>
          <p:cNvSpPr txBox="1">
            <a:spLocks noChangeArrowheads="1"/>
          </p:cNvSpPr>
          <p:nvPr/>
        </p:nvSpPr>
        <p:spPr bwMode="auto">
          <a:xfrm>
            <a:off x="2371725" y="5165725"/>
            <a:ext cx="15922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GB" sz="1400">
                <a:solidFill>
                  <a:srgbClr val="00589A"/>
                </a:solidFill>
              </a:rPr>
              <a:t>Gender analysis</a:t>
            </a:r>
          </a:p>
        </p:txBody>
      </p:sp>
      <p:sp>
        <p:nvSpPr>
          <p:cNvPr id="7182" name="TextBox 27"/>
          <p:cNvSpPr txBox="1">
            <a:spLocks noChangeArrowheads="1"/>
          </p:cNvSpPr>
          <p:nvPr/>
        </p:nvSpPr>
        <p:spPr bwMode="auto">
          <a:xfrm>
            <a:off x="4187825" y="5199063"/>
            <a:ext cx="20018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GB" sz="1400">
                <a:solidFill>
                  <a:srgbClr val="00589A"/>
                </a:solidFill>
              </a:rPr>
              <a:t>Gender in planning</a:t>
            </a:r>
          </a:p>
        </p:txBody>
      </p:sp>
      <p:sp>
        <p:nvSpPr>
          <p:cNvPr id="7183" name="TextBox 28"/>
          <p:cNvSpPr txBox="1">
            <a:spLocks noChangeArrowheads="1"/>
          </p:cNvSpPr>
          <p:nvPr/>
        </p:nvSpPr>
        <p:spPr bwMode="auto">
          <a:xfrm>
            <a:off x="5135563" y="4652963"/>
            <a:ext cx="16081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GB" sz="1400">
                <a:solidFill>
                  <a:srgbClr val="00589A"/>
                </a:solidFill>
              </a:rPr>
              <a:t>Gender-sensitive language/image</a:t>
            </a:r>
          </a:p>
        </p:txBody>
      </p:sp>
      <p:sp>
        <p:nvSpPr>
          <p:cNvPr id="7184" name="TextBox 29"/>
          <p:cNvSpPr txBox="1">
            <a:spLocks noChangeArrowheads="1"/>
          </p:cNvSpPr>
          <p:nvPr/>
        </p:nvSpPr>
        <p:spPr bwMode="auto">
          <a:xfrm>
            <a:off x="3200400" y="3125788"/>
            <a:ext cx="21447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GB" sz="1400" b="1">
                <a:solidFill>
                  <a:srgbClr val="00589A"/>
                </a:solidFill>
              </a:rPr>
              <a:t>= strategy, set of tools</a:t>
            </a:r>
          </a:p>
        </p:txBody>
      </p:sp>
    </p:spTree>
    <p:extLst>
      <p:ext uri="{BB962C8B-B14F-4D97-AF65-F5344CB8AC3E}">
        <p14:creationId xmlns:p14="http://schemas.microsoft.com/office/powerpoint/2010/main" val="10185160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Module 3 - Integration</a:t>
            </a:r>
            <a:endParaRPr lang="en-GB" dirty="0"/>
          </a:p>
        </p:txBody>
      </p:sp>
      <p:sp>
        <p:nvSpPr>
          <p:cNvPr id="3" name="Content Placeholder 2"/>
          <p:cNvSpPr>
            <a:spLocks noGrp="1"/>
          </p:cNvSpPr>
          <p:nvPr>
            <p:ph idx="1"/>
          </p:nvPr>
        </p:nvSpPr>
        <p:spPr/>
        <p:txBody>
          <a:bodyPr>
            <a:normAutofit fontScale="70000" lnSpcReduction="20000"/>
          </a:bodyPr>
          <a:lstStyle/>
          <a:p>
            <a:pPr marL="0" indent="0">
              <a:buNone/>
            </a:pPr>
            <a:r>
              <a:rPr lang="en-GB" dirty="0" smtClean="0"/>
              <a:t>Gender analysis </a:t>
            </a:r>
          </a:p>
          <a:p>
            <a:pPr marL="0" indent="0">
              <a:buNone/>
            </a:pPr>
            <a:r>
              <a:rPr lang="en-GB" dirty="0" smtClean="0"/>
              <a:t>Definition</a:t>
            </a:r>
          </a:p>
          <a:p>
            <a:r>
              <a:rPr lang="en-US" dirty="0"/>
              <a:t>Gender analysis is a tool to diagnose the differences between women and men regarding their specific activities, conditions, needs, access to and control over resources, and their access to development benefits and decision-making</a:t>
            </a:r>
            <a:endParaRPr lang="en-GB" dirty="0"/>
          </a:p>
          <a:p>
            <a:r>
              <a:rPr lang="en-US" dirty="0"/>
              <a:t>It studies the links between these and other factors in the larger socio-cultural, economic, political and environmental </a:t>
            </a:r>
            <a:r>
              <a:rPr lang="en-US" dirty="0" smtClean="0"/>
              <a:t>context</a:t>
            </a:r>
          </a:p>
          <a:p>
            <a:pPr marL="0" indent="0">
              <a:buNone/>
            </a:pPr>
            <a:endParaRPr lang="en-US" dirty="0"/>
          </a:p>
          <a:p>
            <a:pPr marL="0" indent="0">
              <a:buNone/>
            </a:pPr>
            <a:r>
              <a:rPr lang="en-US" dirty="0" smtClean="0"/>
              <a:t>Applied to Human Rights work, it is a tool to see how human rights issues affect women and men differently and to properly address gender inequalities in looking at measures to be put in place to protect and promote human rights of all. </a:t>
            </a:r>
          </a:p>
          <a:p>
            <a:pPr>
              <a:defRPr/>
            </a:pPr>
            <a:endParaRPr lang="en-GB" dirty="0"/>
          </a:p>
          <a:p>
            <a:pPr marL="0" indent="0">
              <a:buNone/>
            </a:pPr>
            <a:endParaRPr lang="en-US" dirty="0" smtClean="0"/>
          </a:p>
          <a:p>
            <a:pPr marL="0" indent="0">
              <a:buNone/>
            </a:pPr>
            <a:endParaRPr lang="en-GB" dirty="0"/>
          </a:p>
          <a:p>
            <a:pPr marL="0" indent="0">
              <a:buNone/>
            </a:pPr>
            <a:endParaRPr lang="en-GB" dirty="0" smtClean="0"/>
          </a:p>
          <a:p>
            <a:pPr marL="0" indent="0">
              <a:buNone/>
            </a:pPr>
            <a:endParaRPr lang="en-GB" dirty="0"/>
          </a:p>
        </p:txBody>
      </p:sp>
    </p:spTree>
    <p:extLst>
      <p:ext uri="{BB962C8B-B14F-4D97-AF65-F5344CB8AC3E}">
        <p14:creationId xmlns:p14="http://schemas.microsoft.com/office/powerpoint/2010/main" val="39688333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a:bodyPr>
          <a:lstStyle/>
          <a:p>
            <a:r>
              <a:rPr lang="en-GB" dirty="0"/>
              <a:t>Module 3 - Integration</a:t>
            </a:r>
            <a:endParaRPr lang="en-GB" dirty="0" smtClean="0">
              <a:latin typeface="Arial" charset="0"/>
              <a:ea typeface="ＭＳ Ｐゴシック" pitchFamily="34" charset="-128"/>
              <a:cs typeface="Arial" charset="0"/>
            </a:endParaRPr>
          </a:p>
        </p:txBody>
      </p:sp>
      <p:sp>
        <p:nvSpPr>
          <p:cNvPr id="3" name="Content Placeholder 2"/>
          <p:cNvSpPr>
            <a:spLocks noGrp="1"/>
          </p:cNvSpPr>
          <p:nvPr>
            <p:ph idx="1"/>
          </p:nvPr>
        </p:nvSpPr>
        <p:spPr>
          <a:xfrm>
            <a:off x="741363" y="1498600"/>
            <a:ext cx="7566025" cy="4478338"/>
          </a:xfrm>
        </p:spPr>
        <p:txBody>
          <a:bodyPr>
            <a:normAutofit/>
          </a:bodyPr>
          <a:lstStyle/>
          <a:p>
            <a:pPr marL="0" indent="0">
              <a:buNone/>
              <a:defRPr/>
            </a:pPr>
            <a:r>
              <a:rPr lang="en-GB" sz="2400" b="1" u="sng" dirty="0" smtClean="0">
                <a:latin typeface="Arial" charset="0"/>
                <a:ea typeface="ＭＳ Ｐゴシック" pitchFamily="34" charset="-128"/>
                <a:cs typeface="Arial" charset="0"/>
              </a:rPr>
              <a:t>Step-by step approach to gender analysis of human rights situations</a:t>
            </a:r>
          </a:p>
          <a:p>
            <a:pPr marL="0" indent="0">
              <a:buNone/>
              <a:defRPr/>
            </a:pPr>
            <a:endParaRPr lang="en-GB" sz="2400" b="1" u="sng" dirty="0" smtClean="0">
              <a:solidFill>
                <a:srgbClr val="C00000"/>
              </a:solidFill>
              <a:latin typeface="Arial" charset="0"/>
              <a:ea typeface="ＭＳ Ｐゴシック" pitchFamily="34" charset="-128"/>
              <a:cs typeface="Arial" charset="0"/>
            </a:endParaRPr>
          </a:p>
          <a:p>
            <a:pPr marL="0" indent="0">
              <a:buNone/>
              <a:defRPr/>
            </a:pPr>
            <a:r>
              <a:rPr lang="en-GB" sz="1900" dirty="0" smtClean="0">
                <a:latin typeface="Arial" charset="0"/>
                <a:ea typeface="ＭＳ Ｐゴシック" pitchFamily="34" charset="-128"/>
                <a:cs typeface="Arial" charset="0"/>
              </a:rPr>
              <a:t>Step </a:t>
            </a:r>
            <a:r>
              <a:rPr lang="en-GB" sz="1900" dirty="0">
                <a:latin typeface="Arial" charset="0"/>
                <a:ea typeface="ＭＳ Ｐゴシック" pitchFamily="34" charset="-128"/>
                <a:cs typeface="Arial" charset="0"/>
              </a:rPr>
              <a:t>1: Information gathering on human rights situations (sex-disaggregated data)</a:t>
            </a:r>
            <a:endParaRPr lang="en-GB" sz="1900" dirty="0" smtClean="0"/>
          </a:p>
          <a:p>
            <a:pPr>
              <a:defRPr/>
            </a:pPr>
            <a:r>
              <a:rPr lang="en-GB" sz="1900" dirty="0" smtClean="0"/>
              <a:t>Identify data disaggregated by sex and </a:t>
            </a:r>
            <a:r>
              <a:rPr lang="en-US" sz="1900" dirty="0"/>
              <a:t>other elements of diversity such as age, ethnicity, socio-economic status, health condition and </a:t>
            </a:r>
            <a:r>
              <a:rPr lang="en-US" sz="1900" dirty="0" smtClean="0"/>
              <a:t>education</a:t>
            </a:r>
          </a:p>
          <a:p>
            <a:pPr>
              <a:defRPr/>
            </a:pPr>
            <a:r>
              <a:rPr lang="en-GB" sz="1900" dirty="0" smtClean="0"/>
              <a:t>Where gender-specific information is not available, explicitly acknowledge the gap</a:t>
            </a:r>
          </a:p>
          <a:p>
            <a:pPr>
              <a:defRPr/>
            </a:pPr>
            <a:r>
              <a:rPr lang="en-GB" sz="1900" dirty="0" smtClean="0"/>
              <a:t>Collect data through various research methods</a:t>
            </a:r>
          </a:p>
          <a:p>
            <a:pPr marL="0" indent="0">
              <a:buNone/>
              <a:defRPr/>
            </a:pPr>
            <a:endParaRPr lang="en-GB" sz="1900" dirty="0" smtClean="0">
              <a:solidFill>
                <a:srgbClr val="C00000"/>
              </a:solidFill>
            </a:endParaRPr>
          </a:p>
          <a:p>
            <a:pPr marL="0" indent="0">
              <a:buFont typeface="Wingdings" pitchFamily="2" charset="2"/>
              <a:buNone/>
              <a:defRPr/>
            </a:pPr>
            <a:endParaRPr lang="en-US" sz="2000" dirty="0"/>
          </a:p>
        </p:txBody>
      </p:sp>
    </p:spTree>
    <p:extLst>
      <p:ext uri="{BB962C8B-B14F-4D97-AF65-F5344CB8AC3E}">
        <p14:creationId xmlns:p14="http://schemas.microsoft.com/office/powerpoint/2010/main" val="25837720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a:bodyPr>
          <a:lstStyle/>
          <a:p>
            <a:r>
              <a:rPr lang="en-GB" dirty="0"/>
              <a:t>Module 3 - Integration</a:t>
            </a:r>
            <a:endParaRPr lang="en-GB" dirty="0" smtClean="0">
              <a:latin typeface="Arial" charset="0"/>
              <a:ea typeface="ＭＳ Ｐゴシック" pitchFamily="34" charset="-128"/>
              <a:cs typeface="Arial" charset="0"/>
            </a:endParaRPr>
          </a:p>
        </p:txBody>
      </p:sp>
      <p:sp>
        <p:nvSpPr>
          <p:cNvPr id="3" name="Content Placeholder 2"/>
          <p:cNvSpPr>
            <a:spLocks noGrp="1"/>
          </p:cNvSpPr>
          <p:nvPr>
            <p:ph idx="1"/>
          </p:nvPr>
        </p:nvSpPr>
        <p:spPr>
          <a:xfrm>
            <a:off x="741363" y="1498600"/>
            <a:ext cx="7566025" cy="4478338"/>
          </a:xfrm>
        </p:spPr>
        <p:txBody>
          <a:bodyPr>
            <a:normAutofit fontScale="85000" lnSpcReduction="10000"/>
          </a:bodyPr>
          <a:lstStyle/>
          <a:p>
            <a:pPr marL="0" indent="0">
              <a:buFont typeface="Wingdings" pitchFamily="2" charset="2"/>
              <a:buNone/>
              <a:defRPr/>
            </a:pPr>
            <a:r>
              <a:rPr lang="en-GB" sz="2400" dirty="0">
                <a:latin typeface="Arial" charset="0"/>
                <a:ea typeface="ＭＳ Ｐゴシック" pitchFamily="34" charset="-128"/>
                <a:cs typeface="Arial" charset="0"/>
              </a:rPr>
              <a:t>Step 2: Gender analysis applied to human rights violations</a:t>
            </a:r>
            <a:endParaRPr lang="en-GB" sz="2400" dirty="0"/>
          </a:p>
          <a:p>
            <a:pPr marL="0" indent="0">
              <a:buFont typeface="Wingdings" pitchFamily="2" charset="2"/>
              <a:buNone/>
              <a:defRPr/>
            </a:pPr>
            <a:r>
              <a:rPr lang="en-GB" sz="2400" dirty="0"/>
              <a:t>Set of questions:</a:t>
            </a:r>
          </a:p>
          <a:p>
            <a:pPr>
              <a:defRPr/>
            </a:pPr>
            <a:r>
              <a:rPr lang="en-US" sz="2400" dirty="0"/>
              <a:t>How is a human rights problem affecting women and men differently? Why do such differences exist? What are their root </a:t>
            </a:r>
            <a:r>
              <a:rPr lang="en-US" sz="2400" dirty="0" smtClean="0"/>
              <a:t>causes (including norms and beliefs)?</a:t>
            </a:r>
            <a:endParaRPr lang="en-US" sz="2400" dirty="0"/>
          </a:p>
          <a:p>
            <a:pPr>
              <a:defRPr/>
            </a:pPr>
            <a:r>
              <a:rPr lang="en-US" sz="2400" dirty="0"/>
              <a:t>Do women (or men) tend to be more exposed to particular types of human rights violations?</a:t>
            </a:r>
          </a:p>
          <a:p>
            <a:pPr>
              <a:defRPr/>
            </a:pPr>
            <a:r>
              <a:rPr lang="en-US" sz="2400" dirty="0"/>
              <a:t>Are human rights violations in the private sphere monitored? How do such violations affect women, girls, men and boys differently?</a:t>
            </a:r>
          </a:p>
          <a:p>
            <a:pPr>
              <a:defRPr/>
            </a:pPr>
            <a:r>
              <a:rPr lang="en-US" sz="2400" dirty="0"/>
              <a:t>Do female and male rights holders have different coping mechanisms and access to </a:t>
            </a:r>
            <a:r>
              <a:rPr lang="en-US" sz="2400" dirty="0" smtClean="0"/>
              <a:t>protection </a:t>
            </a:r>
            <a:r>
              <a:rPr lang="en-GB" sz="2400" dirty="0" smtClean="0"/>
              <a:t>measures </a:t>
            </a:r>
            <a:r>
              <a:rPr lang="en-GB" sz="2400" dirty="0"/>
              <a:t>and to remedies</a:t>
            </a:r>
            <a:r>
              <a:rPr lang="en-GB" sz="2400" dirty="0" smtClean="0"/>
              <a:t>?</a:t>
            </a:r>
          </a:p>
          <a:p>
            <a:pPr>
              <a:defRPr/>
            </a:pPr>
            <a:r>
              <a:rPr lang="en-GB" sz="2400" dirty="0" smtClean="0"/>
              <a:t>What are the policies, laws and programme in place to promote gender equality and equal rights for women and men? </a:t>
            </a:r>
          </a:p>
          <a:p>
            <a:pPr marL="0" indent="0">
              <a:buNone/>
              <a:defRPr/>
            </a:pPr>
            <a:endParaRPr lang="en-GB" sz="2400" dirty="0"/>
          </a:p>
          <a:p>
            <a:pPr marL="0" indent="0">
              <a:buNone/>
              <a:defRPr/>
            </a:pPr>
            <a:endParaRPr lang="en-GB" sz="1900" dirty="0" smtClean="0">
              <a:solidFill>
                <a:srgbClr val="C00000"/>
              </a:solidFill>
            </a:endParaRPr>
          </a:p>
          <a:p>
            <a:pPr marL="0" indent="0">
              <a:buFont typeface="Wingdings" pitchFamily="2" charset="2"/>
              <a:buNone/>
              <a:defRPr/>
            </a:pPr>
            <a:endParaRPr lang="en-US" sz="2000" dirty="0"/>
          </a:p>
        </p:txBody>
      </p:sp>
    </p:spTree>
    <p:extLst>
      <p:ext uri="{BB962C8B-B14F-4D97-AF65-F5344CB8AC3E}">
        <p14:creationId xmlns:p14="http://schemas.microsoft.com/office/powerpoint/2010/main" val="39233982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Module 3 - integration</a:t>
            </a:r>
            <a:endParaRPr lang="en-GB" dirty="0"/>
          </a:p>
        </p:txBody>
      </p:sp>
      <p:sp>
        <p:nvSpPr>
          <p:cNvPr id="3" name="Content Placeholder 2"/>
          <p:cNvSpPr>
            <a:spLocks noGrp="1"/>
          </p:cNvSpPr>
          <p:nvPr>
            <p:ph idx="1"/>
          </p:nvPr>
        </p:nvSpPr>
        <p:spPr/>
        <p:txBody>
          <a:bodyPr>
            <a:normAutofit/>
          </a:bodyPr>
          <a:lstStyle/>
          <a:p>
            <a:pPr marL="0" indent="0">
              <a:lnSpc>
                <a:spcPct val="80000"/>
              </a:lnSpc>
              <a:buNone/>
              <a:defRPr/>
            </a:pPr>
            <a:r>
              <a:rPr lang="en-GB" sz="2200" dirty="0">
                <a:latin typeface="Arial" charset="0"/>
                <a:ea typeface="ＭＳ Ｐゴシック" pitchFamily="34" charset="-128"/>
                <a:cs typeface="Arial" charset="0"/>
              </a:rPr>
              <a:t>Step </a:t>
            </a:r>
            <a:r>
              <a:rPr lang="en-GB" sz="2200" dirty="0" smtClean="0">
                <a:latin typeface="Arial" charset="0"/>
                <a:ea typeface="ＭＳ Ｐゴシック" pitchFamily="34" charset="-128"/>
                <a:cs typeface="Arial" charset="0"/>
              </a:rPr>
              <a:t>3: </a:t>
            </a:r>
            <a:r>
              <a:rPr lang="en-GB" sz="2200" dirty="0">
                <a:latin typeface="Arial" charset="0"/>
                <a:ea typeface="ＭＳ Ｐゴシック" pitchFamily="34" charset="-128"/>
                <a:cs typeface="Arial" charset="0"/>
              </a:rPr>
              <a:t>Reporting </a:t>
            </a:r>
            <a:r>
              <a:rPr lang="en-GB" sz="2200" dirty="0" smtClean="0">
                <a:latin typeface="Arial" charset="0"/>
                <a:ea typeface="ＭＳ Ｐゴシック" pitchFamily="34" charset="-128"/>
                <a:cs typeface="Arial" charset="0"/>
              </a:rPr>
              <a:t>– </a:t>
            </a:r>
            <a:r>
              <a:rPr lang="en-GB" sz="2200" dirty="0">
                <a:latin typeface="Arial" charset="0"/>
                <a:ea typeface="ＭＳ Ｐゴシック" pitchFamily="34" charset="-128"/>
                <a:cs typeface="Arial" charset="0"/>
              </a:rPr>
              <a:t>gender sensitive </a:t>
            </a:r>
            <a:r>
              <a:rPr lang="en-GB" sz="2200" dirty="0" smtClean="0">
                <a:latin typeface="Arial" charset="0"/>
                <a:ea typeface="ＭＳ Ｐゴシック" pitchFamily="34" charset="-128"/>
                <a:cs typeface="Arial" charset="0"/>
              </a:rPr>
              <a:t>reporting</a:t>
            </a:r>
            <a:br>
              <a:rPr lang="en-GB" sz="2200" dirty="0" smtClean="0">
                <a:latin typeface="Arial" charset="0"/>
                <a:ea typeface="ＭＳ Ｐゴシック" pitchFamily="34" charset="-128"/>
                <a:cs typeface="Arial" charset="0"/>
              </a:rPr>
            </a:br>
            <a:endParaRPr lang="en-GB" sz="2200" dirty="0" smtClean="0">
              <a:latin typeface="Arial" pitchFamily="34" charset="0"/>
              <a:ea typeface="ＭＳ Ｐゴシック" pitchFamily="34" charset="-128"/>
              <a:cs typeface="Arial" pitchFamily="34" charset="0"/>
            </a:endParaRPr>
          </a:p>
          <a:p>
            <a:pPr>
              <a:lnSpc>
                <a:spcPct val="80000"/>
              </a:lnSpc>
              <a:defRPr/>
            </a:pPr>
            <a:r>
              <a:rPr lang="en-GB" sz="2000" dirty="0" smtClean="0">
                <a:latin typeface="Arial" pitchFamily="34" charset="0"/>
                <a:ea typeface="ＭＳ Ｐゴシック" pitchFamily="34" charset="-128"/>
                <a:cs typeface="Arial" pitchFamily="34" charset="0"/>
              </a:rPr>
              <a:t>WHAT </a:t>
            </a:r>
            <a:r>
              <a:rPr lang="en-GB" sz="2000" dirty="0">
                <a:latin typeface="Arial" pitchFamily="34" charset="0"/>
                <a:ea typeface="ＭＳ Ｐゴシック" pitchFamily="34" charset="-128"/>
                <a:cs typeface="Arial" pitchFamily="34" charset="0"/>
              </a:rPr>
              <a:t>is happening to WHOM? (sex-disaggregated data</a:t>
            </a:r>
            <a:r>
              <a:rPr lang="en-GB" sz="2000" dirty="0" smtClean="0">
                <a:latin typeface="Arial" pitchFamily="34" charset="0"/>
                <a:ea typeface="ＭＳ Ｐゴシック" pitchFamily="34" charset="-128"/>
                <a:cs typeface="Arial" pitchFamily="34" charset="0"/>
              </a:rPr>
              <a:t>)</a:t>
            </a:r>
          </a:p>
          <a:p>
            <a:pPr>
              <a:lnSpc>
                <a:spcPct val="80000"/>
              </a:lnSpc>
              <a:buFont typeface="Wingdings" pitchFamily="2" charset="2"/>
              <a:buNone/>
              <a:defRPr/>
            </a:pPr>
            <a:r>
              <a:rPr lang="en-GB" sz="2000" dirty="0" smtClean="0">
                <a:latin typeface="Arial" pitchFamily="34" charset="0"/>
                <a:ea typeface="ＭＳ Ｐゴシック" pitchFamily="34" charset="-128"/>
                <a:cs typeface="Arial" pitchFamily="34" charset="0"/>
              </a:rPr>
              <a:t> </a:t>
            </a:r>
          </a:p>
          <a:p>
            <a:pPr>
              <a:lnSpc>
                <a:spcPct val="80000"/>
              </a:lnSpc>
              <a:defRPr/>
            </a:pPr>
            <a:r>
              <a:rPr lang="en-GB" sz="2000" dirty="0" smtClean="0">
                <a:latin typeface="Arial" pitchFamily="34" charset="0"/>
                <a:ea typeface="ＭＳ Ｐゴシック" pitchFamily="34" charset="-128"/>
                <a:cs typeface="Arial" pitchFamily="34" charset="0"/>
              </a:rPr>
              <a:t>WHEN </a:t>
            </a:r>
            <a:r>
              <a:rPr lang="en-GB" sz="2000" dirty="0">
                <a:latin typeface="Arial" pitchFamily="34" charset="0"/>
                <a:ea typeface="ＭＳ Ｐゴシック" pitchFamily="34" charset="-128"/>
                <a:cs typeface="Arial" pitchFamily="34" charset="0"/>
              </a:rPr>
              <a:t>and WHERE do we use gender identification?</a:t>
            </a:r>
          </a:p>
          <a:p>
            <a:pPr>
              <a:lnSpc>
                <a:spcPct val="80000"/>
              </a:lnSpc>
              <a:buFont typeface="Wingdings" pitchFamily="2" charset="2"/>
              <a:buNone/>
              <a:defRPr/>
            </a:pPr>
            <a:endParaRPr lang="en-GB" sz="2000" dirty="0">
              <a:latin typeface="Arial" pitchFamily="34" charset="0"/>
              <a:ea typeface="ＭＳ Ｐゴシック" pitchFamily="34" charset="-128"/>
              <a:cs typeface="Arial" pitchFamily="34" charset="0"/>
            </a:endParaRPr>
          </a:p>
          <a:p>
            <a:pPr>
              <a:lnSpc>
                <a:spcPct val="80000"/>
              </a:lnSpc>
              <a:defRPr/>
            </a:pPr>
            <a:r>
              <a:rPr lang="en-GB" sz="2000" dirty="0">
                <a:latin typeface="Arial" pitchFamily="34" charset="0"/>
                <a:ea typeface="ＭＳ Ｐゴシック" pitchFamily="34" charset="-128"/>
                <a:cs typeface="Arial" pitchFamily="34" charset="0"/>
              </a:rPr>
              <a:t>WHO is missing from the report? </a:t>
            </a:r>
          </a:p>
          <a:p>
            <a:pPr marL="0" indent="0">
              <a:lnSpc>
                <a:spcPct val="80000"/>
              </a:lnSpc>
              <a:buFont typeface="Wingdings" pitchFamily="2" charset="2"/>
              <a:buNone/>
              <a:defRPr/>
            </a:pPr>
            <a:endParaRPr lang="en-GB" sz="2000" dirty="0">
              <a:latin typeface="Arial" pitchFamily="34" charset="0"/>
              <a:ea typeface="ＭＳ Ｐゴシック" pitchFamily="34" charset="-128"/>
              <a:cs typeface="Arial" pitchFamily="34" charset="0"/>
            </a:endParaRPr>
          </a:p>
          <a:p>
            <a:pPr>
              <a:lnSpc>
                <a:spcPct val="80000"/>
              </a:lnSpc>
              <a:defRPr/>
            </a:pPr>
            <a:r>
              <a:rPr lang="en-GB" sz="2000" dirty="0">
                <a:latin typeface="Arial" pitchFamily="34" charset="0"/>
                <a:ea typeface="ＭＳ Ｐゴシック" pitchFamily="34" charset="-128"/>
                <a:cs typeface="Arial" pitchFamily="34" charset="0"/>
              </a:rPr>
              <a:t>WHY are we including or excluding certain information (on gender related issues, women’s rights, etc.) </a:t>
            </a:r>
          </a:p>
          <a:p>
            <a:pPr>
              <a:lnSpc>
                <a:spcPct val="80000"/>
              </a:lnSpc>
              <a:defRPr/>
            </a:pPr>
            <a:endParaRPr lang="en-GB" sz="2000" dirty="0">
              <a:latin typeface="Arial" pitchFamily="34" charset="0"/>
              <a:ea typeface="ＭＳ Ｐゴシック" pitchFamily="34" charset="-128"/>
              <a:cs typeface="Arial" pitchFamily="34" charset="0"/>
            </a:endParaRPr>
          </a:p>
          <a:p>
            <a:pPr>
              <a:lnSpc>
                <a:spcPct val="80000"/>
              </a:lnSpc>
              <a:defRPr/>
            </a:pPr>
            <a:r>
              <a:rPr lang="en-GB" sz="2000" dirty="0">
                <a:latin typeface="Arial" pitchFamily="34" charset="0"/>
                <a:ea typeface="ＭＳ Ｐゴシック" pitchFamily="34" charset="-128"/>
                <a:cs typeface="Arial" pitchFamily="34" charset="0"/>
              </a:rPr>
              <a:t>HOW? is the report written (from a man/women’s perspective, using gender-sensitive language)</a:t>
            </a:r>
          </a:p>
          <a:p>
            <a:pPr>
              <a:lnSpc>
                <a:spcPct val="80000"/>
              </a:lnSpc>
              <a:defRPr/>
            </a:pPr>
            <a:endParaRPr lang="en-GB" dirty="0">
              <a:latin typeface="Arial" pitchFamily="34" charset="0"/>
              <a:ea typeface="ＭＳ Ｐゴシック" pitchFamily="34" charset="-128"/>
              <a:cs typeface="Arial" pitchFamily="34" charset="0"/>
            </a:endParaRPr>
          </a:p>
          <a:p>
            <a:endParaRPr lang="en-GB" dirty="0"/>
          </a:p>
        </p:txBody>
      </p:sp>
    </p:spTree>
    <p:extLst>
      <p:ext uri="{BB962C8B-B14F-4D97-AF65-F5344CB8AC3E}">
        <p14:creationId xmlns:p14="http://schemas.microsoft.com/office/powerpoint/2010/main" val="42126226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Module 3 - integration</a:t>
            </a:r>
            <a:endParaRPr lang="en-GB" dirty="0"/>
          </a:p>
        </p:txBody>
      </p:sp>
      <p:sp>
        <p:nvSpPr>
          <p:cNvPr id="3" name="Content Placeholder 2"/>
          <p:cNvSpPr>
            <a:spLocks noGrp="1"/>
          </p:cNvSpPr>
          <p:nvPr>
            <p:ph idx="1"/>
          </p:nvPr>
        </p:nvSpPr>
        <p:spPr/>
        <p:txBody>
          <a:bodyPr>
            <a:normAutofit fontScale="55000" lnSpcReduction="20000"/>
          </a:bodyPr>
          <a:lstStyle/>
          <a:p>
            <a:pPr marL="0" indent="0">
              <a:lnSpc>
                <a:spcPct val="80000"/>
              </a:lnSpc>
              <a:buNone/>
              <a:defRPr/>
            </a:pPr>
            <a:r>
              <a:rPr lang="en-GB" sz="3600" dirty="0">
                <a:latin typeface="Arial" charset="0"/>
                <a:ea typeface="ＭＳ Ｐゴシック" pitchFamily="34" charset="-128"/>
                <a:cs typeface="Arial" charset="0"/>
              </a:rPr>
              <a:t>Step </a:t>
            </a:r>
            <a:r>
              <a:rPr lang="en-GB" sz="3600" dirty="0" smtClean="0">
                <a:latin typeface="Arial" charset="0"/>
                <a:ea typeface="ＭＳ Ｐゴシック" pitchFamily="34" charset="-128"/>
                <a:cs typeface="Arial" charset="0"/>
              </a:rPr>
              <a:t>3: </a:t>
            </a:r>
            <a:r>
              <a:rPr lang="en-GB" sz="3600" dirty="0">
                <a:latin typeface="Arial" charset="0"/>
                <a:ea typeface="ＭＳ Ｐゴシック" pitchFamily="34" charset="-128"/>
                <a:cs typeface="Arial" charset="0"/>
              </a:rPr>
              <a:t>Reporting </a:t>
            </a:r>
            <a:r>
              <a:rPr lang="en-GB" sz="3600" dirty="0" smtClean="0">
                <a:latin typeface="Arial" charset="0"/>
                <a:ea typeface="ＭＳ Ｐゴシック" pitchFamily="34" charset="-128"/>
                <a:cs typeface="Arial" charset="0"/>
              </a:rPr>
              <a:t>– </a:t>
            </a:r>
            <a:r>
              <a:rPr lang="en-GB" sz="3600" dirty="0">
                <a:latin typeface="Arial" charset="0"/>
                <a:ea typeface="ＭＳ Ｐゴシック" pitchFamily="34" charset="-128"/>
                <a:cs typeface="Arial" charset="0"/>
              </a:rPr>
              <a:t>gender sensitive </a:t>
            </a:r>
            <a:r>
              <a:rPr lang="en-GB" sz="3600" dirty="0" smtClean="0">
                <a:latin typeface="Arial" charset="0"/>
                <a:ea typeface="ＭＳ Ｐゴシック" pitchFamily="34" charset="-128"/>
                <a:cs typeface="Arial" charset="0"/>
              </a:rPr>
              <a:t>reporting</a:t>
            </a:r>
            <a:r>
              <a:rPr lang="en-GB" sz="2600" dirty="0" smtClean="0">
                <a:latin typeface="Arial" charset="0"/>
                <a:ea typeface="ＭＳ Ｐゴシック" pitchFamily="34" charset="-128"/>
                <a:cs typeface="Arial" charset="0"/>
              </a:rPr>
              <a:t/>
            </a:r>
            <a:br>
              <a:rPr lang="en-GB" sz="2600" dirty="0" smtClean="0">
                <a:latin typeface="Arial" charset="0"/>
                <a:ea typeface="ＭＳ Ｐゴシック" pitchFamily="34" charset="-128"/>
                <a:cs typeface="Arial" charset="0"/>
              </a:rPr>
            </a:br>
            <a:r>
              <a:rPr lang="en-GB" sz="2600" dirty="0" smtClean="0">
                <a:latin typeface="Arial" charset="0"/>
                <a:ea typeface="ＭＳ Ｐゴシック" pitchFamily="34" charset="-128"/>
                <a:cs typeface="Arial" charset="0"/>
              </a:rPr>
              <a:t/>
            </a:r>
            <a:br>
              <a:rPr lang="en-GB" sz="2600" dirty="0" smtClean="0">
                <a:latin typeface="Arial" charset="0"/>
                <a:ea typeface="ＭＳ Ｐゴシック" pitchFamily="34" charset="-128"/>
                <a:cs typeface="Arial" charset="0"/>
              </a:rPr>
            </a:br>
            <a:r>
              <a:rPr lang="en-GB" sz="2600" dirty="0" smtClean="0">
                <a:latin typeface="Arial" charset="0"/>
                <a:ea typeface="ＭＳ Ｐゴシック" pitchFamily="34" charset="-128"/>
                <a:cs typeface="Arial" charset="0"/>
              </a:rPr>
              <a:t>LANGUAGE</a:t>
            </a:r>
            <a:endParaRPr lang="en-GB" sz="2600" dirty="0" smtClean="0">
              <a:latin typeface="Arial" pitchFamily="34" charset="0"/>
              <a:ea typeface="ＭＳ Ｐゴシック" pitchFamily="34" charset="-128"/>
              <a:cs typeface="Arial" pitchFamily="34" charset="0"/>
            </a:endParaRPr>
          </a:p>
          <a:p>
            <a:pPr>
              <a:defRPr/>
            </a:pPr>
            <a:r>
              <a:rPr lang="en-GB" sz="2600" dirty="0">
                <a:latin typeface="Arial" pitchFamily="34" charset="0"/>
                <a:ea typeface="ＭＳ Ｐゴシック" pitchFamily="34" charset="-128"/>
                <a:cs typeface="Arial" pitchFamily="34" charset="0"/>
              </a:rPr>
              <a:t>Avoid using “man” as a generic noun</a:t>
            </a:r>
          </a:p>
          <a:p>
            <a:pPr>
              <a:buFont typeface="Wingdings" pitchFamily="2" charset="2"/>
              <a:buNone/>
              <a:defRPr/>
            </a:pPr>
            <a:r>
              <a:rPr lang="en-GB" sz="2600" dirty="0">
                <a:latin typeface="Arial" pitchFamily="34" charset="0"/>
                <a:ea typeface="ＭＳ Ｐゴシック" pitchFamily="34" charset="-128"/>
                <a:cs typeface="Arial" pitchFamily="34" charset="0"/>
              </a:rPr>
              <a:t>	</a:t>
            </a:r>
            <a:r>
              <a:rPr lang="en-GB" sz="2600" dirty="0" err="1">
                <a:latin typeface="Arial" pitchFamily="34" charset="0"/>
                <a:ea typeface="ＭＳ Ｐゴシック" pitchFamily="34" charset="-128"/>
                <a:cs typeface="Arial" pitchFamily="34" charset="0"/>
              </a:rPr>
              <a:t>Eg</a:t>
            </a:r>
            <a:r>
              <a:rPr lang="en-GB" sz="2600" dirty="0">
                <a:latin typeface="Arial" pitchFamily="34" charset="0"/>
                <a:ea typeface="ＭＳ Ｐゴシック" pitchFamily="34" charset="-128"/>
                <a:cs typeface="Arial" pitchFamily="34" charset="0"/>
              </a:rPr>
              <a:t>. man, mankind -&gt; people, humanity, human beings</a:t>
            </a:r>
          </a:p>
          <a:p>
            <a:pPr>
              <a:defRPr/>
            </a:pPr>
            <a:r>
              <a:rPr lang="en-GB" sz="2600" dirty="0">
                <a:latin typeface="Arial" pitchFamily="34" charset="0"/>
                <a:ea typeface="ＭＳ Ｐゴシック" pitchFamily="34" charset="-128"/>
                <a:cs typeface="Arial" pitchFamily="34" charset="0"/>
              </a:rPr>
              <a:t>Avoid associating men and women with certain professions</a:t>
            </a:r>
          </a:p>
          <a:p>
            <a:pPr marL="365125" lvl="1" indent="0">
              <a:lnSpc>
                <a:spcPct val="90000"/>
              </a:lnSpc>
              <a:buFont typeface="Wingdings" pitchFamily="2" charset="2"/>
              <a:buNone/>
              <a:defRPr/>
            </a:pPr>
            <a:r>
              <a:rPr lang="en-GB" sz="2600" dirty="0" err="1">
                <a:latin typeface="Arial" pitchFamily="34" charset="0"/>
                <a:ea typeface="ＭＳ Ｐゴシック" pitchFamily="34" charset="-128"/>
                <a:cs typeface="Arial" pitchFamily="34" charset="0"/>
              </a:rPr>
              <a:t>Eg</a:t>
            </a:r>
            <a:r>
              <a:rPr lang="en-GB" sz="2600" dirty="0">
                <a:latin typeface="Arial" pitchFamily="34" charset="0"/>
                <a:ea typeface="ＭＳ Ｐゴシック" pitchFamily="34" charset="-128"/>
                <a:cs typeface="Arial" pitchFamily="34" charset="0"/>
              </a:rPr>
              <a:t>. Housewife	-&gt;  Homemaker;      Policeman - &gt;    Police officer</a:t>
            </a:r>
            <a:br>
              <a:rPr lang="en-GB" sz="2600" dirty="0">
                <a:latin typeface="Arial" pitchFamily="34" charset="0"/>
                <a:ea typeface="ＭＳ Ｐゴシック" pitchFamily="34" charset="-128"/>
                <a:cs typeface="Arial" pitchFamily="34" charset="0"/>
              </a:rPr>
            </a:br>
            <a:r>
              <a:rPr lang="en-GB" sz="2600" dirty="0">
                <a:latin typeface="Arial" pitchFamily="34" charset="0"/>
                <a:ea typeface="ＭＳ Ｐゴシック" pitchFamily="34" charset="-128"/>
                <a:cs typeface="Arial" pitchFamily="34" charset="0"/>
              </a:rPr>
              <a:t>       </a:t>
            </a:r>
          </a:p>
          <a:p>
            <a:pPr>
              <a:lnSpc>
                <a:spcPct val="80000"/>
              </a:lnSpc>
              <a:defRPr/>
            </a:pPr>
            <a:r>
              <a:rPr lang="en-GB" sz="2600" dirty="0">
                <a:latin typeface="Arial" pitchFamily="34" charset="0"/>
                <a:ea typeface="ＭＳ Ｐゴシック" pitchFamily="34" charset="-128"/>
                <a:cs typeface="Arial" pitchFamily="34" charset="0"/>
              </a:rPr>
              <a:t>Avoid gender stereotyping, avoid seeing women as possessions</a:t>
            </a:r>
          </a:p>
          <a:p>
            <a:pPr marL="365125" lvl="1" indent="0">
              <a:lnSpc>
                <a:spcPct val="80000"/>
              </a:lnSpc>
              <a:buFont typeface="Wingdings" pitchFamily="2" charset="2"/>
              <a:buNone/>
              <a:defRPr/>
            </a:pPr>
            <a:r>
              <a:rPr lang="en-GB" sz="2600" dirty="0" err="1">
                <a:latin typeface="Arial" pitchFamily="34" charset="0"/>
                <a:ea typeface="ＭＳ Ｐゴシック" pitchFamily="34" charset="-128"/>
                <a:cs typeface="Arial" pitchFamily="34" charset="0"/>
              </a:rPr>
              <a:t>Eg</a:t>
            </a:r>
            <a:r>
              <a:rPr lang="en-GB" sz="2600" dirty="0">
                <a:latin typeface="Arial" pitchFamily="34" charset="0"/>
                <a:ea typeface="ＭＳ Ｐゴシック" pitchFamily="34" charset="-128"/>
                <a:cs typeface="Arial" pitchFamily="34" charset="0"/>
              </a:rPr>
              <a:t>. Conference delegates and their </a:t>
            </a:r>
            <a:r>
              <a:rPr lang="en-GB" sz="2600" u="sng" dirty="0">
                <a:latin typeface="Arial" pitchFamily="34" charset="0"/>
                <a:ea typeface="ＭＳ Ｐゴシック" pitchFamily="34" charset="-128"/>
                <a:cs typeface="Arial" pitchFamily="34" charset="0"/>
              </a:rPr>
              <a:t>wives</a:t>
            </a:r>
            <a:r>
              <a:rPr lang="en-GB" sz="2600" dirty="0">
                <a:latin typeface="Arial" pitchFamily="34" charset="0"/>
                <a:ea typeface="ＭＳ Ｐゴシック" pitchFamily="34" charset="-128"/>
                <a:cs typeface="Arial" pitchFamily="34" charset="0"/>
              </a:rPr>
              <a:t> -&gt; Conference delegates </a:t>
            </a:r>
          </a:p>
          <a:p>
            <a:pPr marL="365125" lvl="1" indent="0">
              <a:lnSpc>
                <a:spcPct val="80000"/>
              </a:lnSpc>
              <a:buFont typeface="Wingdings" pitchFamily="2" charset="2"/>
              <a:buNone/>
              <a:defRPr/>
            </a:pPr>
            <a:r>
              <a:rPr lang="en-GB" sz="2600" dirty="0">
                <a:latin typeface="Arial" pitchFamily="34" charset="0"/>
                <a:ea typeface="ＭＳ Ｐゴシック" pitchFamily="34" charset="-128"/>
                <a:cs typeface="Arial" pitchFamily="34" charset="0"/>
              </a:rPr>
              <a:t>       and their </a:t>
            </a:r>
            <a:r>
              <a:rPr lang="en-GB" sz="2600" u="sng" dirty="0">
                <a:latin typeface="Arial" pitchFamily="34" charset="0"/>
                <a:ea typeface="ＭＳ Ｐゴシック" pitchFamily="34" charset="-128"/>
                <a:cs typeface="Arial" pitchFamily="34" charset="0"/>
              </a:rPr>
              <a:t>spouses</a:t>
            </a:r>
          </a:p>
          <a:p>
            <a:pPr>
              <a:defRPr/>
            </a:pPr>
            <a:r>
              <a:rPr lang="en-GB" sz="2600" dirty="0">
                <a:latin typeface="Arial" pitchFamily="34" charset="0"/>
                <a:ea typeface="ＭＳ Ｐゴシック" pitchFamily="34" charset="-128"/>
                <a:cs typeface="Arial" pitchFamily="34" charset="0"/>
              </a:rPr>
              <a:t>Avoid the “woman and children” categorization as “vulnerable”</a:t>
            </a:r>
          </a:p>
          <a:p>
            <a:pPr marL="0" indent="0">
              <a:buFont typeface="Wingdings" pitchFamily="2" charset="2"/>
              <a:buNone/>
              <a:defRPr/>
            </a:pPr>
            <a:r>
              <a:rPr lang="en-GB" sz="2600" dirty="0">
                <a:latin typeface="Arial" pitchFamily="34" charset="0"/>
                <a:ea typeface="ＭＳ Ｐゴシック" pitchFamily="34" charset="-128"/>
                <a:cs typeface="Arial" pitchFamily="34" charset="0"/>
              </a:rPr>
              <a:t>      </a:t>
            </a:r>
            <a:r>
              <a:rPr lang="en-GB" sz="2600" dirty="0" smtClean="0">
                <a:latin typeface="Arial" pitchFamily="34" charset="0"/>
                <a:ea typeface="ＭＳ Ｐゴシック" pitchFamily="34" charset="-128"/>
                <a:cs typeface="Arial" pitchFamily="34" charset="0"/>
              </a:rPr>
              <a:t>they constitute over 50</a:t>
            </a:r>
            <a:r>
              <a:rPr lang="en-GB" sz="2600" dirty="0">
                <a:latin typeface="Arial" pitchFamily="34" charset="0"/>
                <a:ea typeface="ＭＳ Ｐゴシック" pitchFamily="34" charset="-128"/>
                <a:cs typeface="Arial" pitchFamily="34" charset="0"/>
              </a:rPr>
              <a:t>% of </a:t>
            </a:r>
            <a:r>
              <a:rPr lang="en-GB" sz="2600" dirty="0" smtClean="0">
                <a:latin typeface="Arial" pitchFamily="34" charset="0"/>
                <a:ea typeface="ＭＳ Ｐゴシック" pitchFamily="34" charset="-128"/>
                <a:cs typeface="Arial" pitchFamily="34" charset="0"/>
              </a:rPr>
              <a:t>population</a:t>
            </a:r>
            <a:br>
              <a:rPr lang="en-GB" sz="2600" dirty="0" smtClean="0">
                <a:latin typeface="Arial" pitchFamily="34" charset="0"/>
                <a:ea typeface="ＭＳ Ｐゴシック" pitchFamily="34" charset="-128"/>
                <a:cs typeface="Arial" pitchFamily="34" charset="0"/>
              </a:rPr>
            </a:br>
            <a:endParaRPr lang="en-GB" sz="2600" dirty="0" smtClean="0">
              <a:latin typeface="Arial" pitchFamily="34" charset="0"/>
              <a:ea typeface="ＭＳ Ｐゴシック" pitchFamily="34" charset="-128"/>
              <a:cs typeface="Arial" pitchFamily="34" charset="0"/>
            </a:endParaRPr>
          </a:p>
          <a:p>
            <a:pPr marL="0" indent="0">
              <a:buFont typeface="Wingdings" pitchFamily="2" charset="2"/>
              <a:buNone/>
              <a:defRPr/>
            </a:pPr>
            <a:r>
              <a:rPr lang="en-GB" sz="2600" dirty="0" smtClean="0">
                <a:latin typeface="Arial" pitchFamily="34" charset="0"/>
                <a:ea typeface="ＭＳ Ｐゴシック" pitchFamily="34" charset="-128"/>
                <a:cs typeface="Arial" pitchFamily="34" charset="0"/>
              </a:rPr>
              <a:t>IMAGES</a:t>
            </a:r>
          </a:p>
          <a:p>
            <a:pPr>
              <a:defRPr/>
            </a:pPr>
            <a:r>
              <a:rPr lang="en-US" sz="2600" dirty="0">
                <a:latin typeface="Arial" pitchFamily="34" charset="0"/>
                <a:ea typeface="ＭＳ Ｐゴシック" pitchFamily="34" charset="-128"/>
                <a:cs typeface="Arial" pitchFamily="34" charset="0"/>
              </a:rPr>
              <a:t>If the issue concerns both men and women, </a:t>
            </a:r>
          </a:p>
          <a:p>
            <a:pPr marL="0" indent="0">
              <a:buFont typeface="Wingdings" pitchFamily="2" charset="2"/>
              <a:buNone/>
              <a:defRPr/>
            </a:pPr>
            <a:r>
              <a:rPr lang="en-US" sz="2600" dirty="0">
                <a:latin typeface="Arial" pitchFamily="34" charset="0"/>
                <a:ea typeface="ＭＳ Ｐゴシック" pitchFamily="34" charset="-128"/>
                <a:cs typeface="Arial" pitchFamily="34" charset="0"/>
              </a:rPr>
              <a:t>	make sure both are present on the picture</a:t>
            </a:r>
          </a:p>
          <a:p>
            <a:pPr>
              <a:defRPr/>
            </a:pPr>
            <a:r>
              <a:rPr lang="en-US" sz="2600" dirty="0">
                <a:latin typeface="Arial" pitchFamily="34" charset="0"/>
                <a:ea typeface="ＭＳ Ｐゴシック" pitchFamily="34" charset="-128"/>
                <a:cs typeface="Arial" pitchFamily="34" charset="0"/>
              </a:rPr>
              <a:t>Avoid images emphasizing stereotypes (</a:t>
            </a:r>
            <a:r>
              <a:rPr lang="en-US" sz="2600" dirty="0" err="1">
                <a:latin typeface="Arial" pitchFamily="34" charset="0"/>
                <a:ea typeface="ＭＳ Ｐゴシック" pitchFamily="34" charset="-128"/>
                <a:cs typeface="Arial" pitchFamily="34" charset="0"/>
              </a:rPr>
              <a:t>eg</a:t>
            </a:r>
            <a:r>
              <a:rPr lang="en-US" sz="2600" dirty="0">
                <a:latin typeface="Arial" pitchFamily="34" charset="0"/>
                <a:ea typeface="ＭＳ Ｐゴシック" pitchFamily="34" charset="-128"/>
                <a:cs typeface="Arial" pitchFamily="34" charset="0"/>
              </a:rPr>
              <a:t>. male trainer/female audience)</a:t>
            </a:r>
          </a:p>
          <a:p>
            <a:pPr>
              <a:defRPr/>
            </a:pPr>
            <a:r>
              <a:rPr lang="en-US" sz="2600" dirty="0">
                <a:latin typeface="Arial" pitchFamily="34" charset="0"/>
                <a:ea typeface="ＭＳ Ｐゴシック" pitchFamily="34" charset="-128"/>
                <a:cs typeface="Arial" pitchFamily="34" charset="0"/>
              </a:rPr>
              <a:t>Avoid constantly portraying women as vulnerable or victims (domestic violence, poor, etc.)</a:t>
            </a:r>
          </a:p>
          <a:p>
            <a:pPr>
              <a:defRPr/>
            </a:pPr>
            <a:r>
              <a:rPr lang="en-US" sz="2600" dirty="0">
                <a:latin typeface="Arial" pitchFamily="34" charset="0"/>
                <a:ea typeface="ＭＳ Ｐゴシック" pitchFamily="34" charset="-128"/>
                <a:cs typeface="Arial" pitchFamily="34" charset="0"/>
              </a:rPr>
              <a:t>Look for empowering images for women (political participation, economic success, etc.)</a:t>
            </a:r>
          </a:p>
          <a:p>
            <a:pPr marL="0" indent="0">
              <a:buFont typeface="Wingdings" pitchFamily="2" charset="2"/>
              <a:buNone/>
              <a:defRPr/>
            </a:pPr>
            <a:endParaRPr lang="en-GB" sz="2000" dirty="0">
              <a:solidFill>
                <a:srgbClr val="C00000"/>
              </a:solidFill>
              <a:latin typeface="Arial" pitchFamily="34" charset="0"/>
              <a:ea typeface="ＭＳ Ｐゴシック" pitchFamily="34" charset="-128"/>
              <a:cs typeface="Arial" pitchFamily="34" charset="0"/>
            </a:endParaRPr>
          </a:p>
          <a:p>
            <a:pPr>
              <a:lnSpc>
                <a:spcPct val="80000"/>
              </a:lnSpc>
              <a:defRPr/>
            </a:pPr>
            <a:endParaRPr lang="en-GB" dirty="0">
              <a:latin typeface="Arial" pitchFamily="34" charset="0"/>
              <a:ea typeface="ＭＳ Ｐゴシック" pitchFamily="34" charset="-128"/>
              <a:cs typeface="Arial" pitchFamily="34" charset="0"/>
            </a:endParaRPr>
          </a:p>
          <a:p>
            <a:endParaRPr lang="en-GB" dirty="0"/>
          </a:p>
        </p:txBody>
      </p:sp>
    </p:spTree>
    <p:extLst>
      <p:ext uri="{BB962C8B-B14F-4D97-AF65-F5344CB8AC3E}">
        <p14:creationId xmlns:p14="http://schemas.microsoft.com/office/powerpoint/2010/main" val="41605988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normAutofit/>
          </a:bodyPr>
          <a:lstStyle/>
          <a:p>
            <a:r>
              <a:rPr lang="en-GB" dirty="0"/>
              <a:t>Module 3 - Integration</a:t>
            </a:r>
            <a:endParaRPr lang="en-GB" dirty="0" smtClean="0">
              <a:latin typeface="Arial" charset="0"/>
              <a:ea typeface="ＭＳ Ｐゴシック" pitchFamily="34" charset="-128"/>
              <a:cs typeface="Arial" charset="0"/>
            </a:endParaRPr>
          </a:p>
        </p:txBody>
      </p:sp>
      <p:sp>
        <p:nvSpPr>
          <p:cNvPr id="3" name="Content Placeholder 2"/>
          <p:cNvSpPr>
            <a:spLocks noGrp="1"/>
          </p:cNvSpPr>
          <p:nvPr>
            <p:ph idx="1"/>
          </p:nvPr>
        </p:nvSpPr>
        <p:spPr>
          <a:xfrm>
            <a:off x="739775" y="1266825"/>
            <a:ext cx="7567613" cy="4478338"/>
          </a:xfrm>
        </p:spPr>
        <p:txBody>
          <a:bodyPr>
            <a:normAutofit/>
          </a:bodyPr>
          <a:lstStyle/>
          <a:p>
            <a:pPr marL="0" indent="0">
              <a:buFont typeface="Wingdings" pitchFamily="2" charset="2"/>
              <a:buNone/>
              <a:defRPr/>
            </a:pPr>
            <a:r>
              <a:rPr lang="en-GB" sz="1600" dirty="0">
                <a:latin typeface="Arial" charset="0"/>
                <a:ea typeface="ＭＳ Ｐゴシック" pitchFamily="34" charset="-128"/>
                <a:cs typeface="Arial" charset="0"/>
              </a:rPr>
              <a:t>Step </a:t>
            </a:r>
            <a:r>
              <a:rPr lang="en-GB" sz="1600" dirty="0" smtClean="0">
                <a:latin typeface="Arial" charset="0"/>
                <a:ea typeface="ＭＳ Ｐゴシック" pitchFamily="34" charset="-128"/>
                <a:cs typeface="Arial" charset="0"/>
              </a:rPr>
              <a:t>4: </a:t>
            </a:r>
            <a:r>
              <a:rPr lang="en-GB" sz="1600" dirty="0">
                <a:latin typeface="Arial" charset="0"/>
                <a:ea typeface="ＭＳ Ｐゴシック" pitchFamily="34" charset="-128"/>
                <a:cs typeface="Arial" charset="0"/>
              </a:rPr>
              <a:t>Corrective actions and strategic planning – types of </a:t>
            </a:r>
            <a:r>
              <a:rPr lang="en-GB" sz="1600" dirty="0" smtClean="0">
                <a:latin typeface="Arial" charset="0"/>
                <a:ea typeface="ＭＳ Ｐゴシック" pitchFamily="34" charset="-128"/>
                <a:cs typeface="Arial" charset="0"/>
              </a:rPr>
              <a:t>interventions</a:t>
            </a:r>
          </a:p>
          <a:p>
            <a:pPr marL="0" indent="0">
              <a:buFont typeface="Wingdings" pitchFamily="2" charset="2"/>
              <a:buNone/>
              <a:defRPr/>
            </a:pPr>
            <a:endParaRPr lang="en-GB" sz="1600" dirty="0" smtClean="0">
              <a:solidFill>
                <a:srgbClr val="C00000"/>
              </a:solidFill>
            </a:endParaRPr>
          </a:p>
        </p:txBody>
      </p:sp>
      <p:sp>
        <p:nvSpPr>
          <p:cNvPr id="5" name="Rectangle 4"/>
          <p:cNvSpPr/>
          <p:nvPr/>
        </p:nvSpPr>
        <p:spPr>
          <a:xfrm>
            <a:off x="960436" y="2292350"/>
            <a:ext cx="2806700" cy="1468438"/>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t>Gender-specific violations</a:t>
            </a:r>
            <a:br>
              <a:rPr lang="en-GB" dirty="0"/>
            </a:br>
            <a:r>
              <a:rPr lang="en-GB" dirty="0"/>
              <a:t>(e.g. honour killings)</a:t>
            </a:r>
          </a:p>
        </p:txBody>
      </p:sp>
      <p:sp>
        <p:nvSpPr>
          <p:cNvPr id="6" name="Rectangle 5"/>
          <p:cNvSpPr/>
          <p:nvPr/>
        </p:nvSpPr>
        <p:spPr>
          <a:xfrm>
            <a:off x="960436" y="4494213"/>
            <a:ext cx="2806700" cy="1482725"/>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t>Violations with differentiated impact on women and men</a:t>
            </a:r>
          </a:p>
          <a:p>
            <a:pPr algn="ctr">
              <a:defRPr/>
            </a:pPr>
            <a:r>
              <a:rPr lang="en-GB" dirty="0"/>
              <a:t>(e.g. arbitrary detention)</a:t>
            </a:r>
          </a:p>
        </p:txBody>
      </p:sp>
      <p:sp>
        <p:nvSpPr>
          <p:cNvPr id="7" name="Oval 6"/>
          <p:cNvSpPr/>
          <p:nvPr/>
        </p:nvSpPr>
        <p:spPr>
          <a:xfrm>
            <a:off x="5654673" y="2254250"/>
            <a:ext cx="3141663" cy="1544638"/>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t>Gender-specific interventions</a:t>
            </a:r>
          </a:p>
        </p:txBody>
      </p:sp>
      <p:sp>
        <p:nvSpPr>
          <p:cNvPr id="8" name="Oval 7"/>
          <p:cNvSpPr/>
          <p:nvPr/>
        </p:nvSpPr>
        <p:spPr>
          <a:xfrm>
            <a:off x="5364163" y="4302125"/>
            <a:ext cx="3284537" cy="1674813"/>
          </a:xfrm>
          <a:prstGeom prst="ellipse">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smtClean="0"/>
              <a:t>Gend</a:t>
            </a:r>
            <a:r>
              <a:rPr lang="en-GB" dirty="0" smtClean="0">
                <a:solidFill>
                  <a:schemeClr val="bg1"/>
                </a:solidFill>
              </a:rPr>
              <a:t>er-sensitive</a:t>
            </a:r>
            <a:r>
              <a:rPr lang="en-GB" dirty="0" smtClean="0">
                <a:solidFill>
                  <a:srgbClr val="C00000"/>
                </a:solidFill>
              </a:rPr>
              <a:t> </a:t>
            </a:r>
            <a:r>
              <a:rPr lang="en-GB" dirty="0" smtClean="0"/>
              <a:t>interventions</a:t>
            </a:r>
            <a:endParaRPr lang="en-GB" dirty="0"/>
          </a:p>
        </p:txBody>
      </p:sp>
      <p:sp>
        <p:nvSpPr>
          <p:cNvPr id="9" name="Right Arrow 8"/>
          <p:cNvSpPr/>
          <p:nvPr/>
        </p:nvSpPr>
        <p:spPr>
          <a:xfrm>
            <a:off x="4133848" y="2871788"/>
            <a:ext cx="1236663" cy="290512"/>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0" name="Right Arrow 9"/>
          <p:cNvSpPr/>
          <p:nvPr/>
        </p:nvSpPr>
        <p:spPr>
          <a:xfrm>
            <a:off x="4024311" y="5003800"/>
            <a:ext cx="1236663" cy="231775"/>
          </a:xfrm>
          <a:prstGeom prst="rightArrow">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Tree>
    <p:extLst>
      <p:ext uri="{BB962C8B-B14F-4D97-AF65-F5344CB8AC3E}">
        <p14:creationId xmlns:p14="http://schemas.microsoft.com/office/powerpoint/2010/main" val="547051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Resources</a:t>
            </a:r>
            <a:endParaRPr lang="en-GB" dirty="0"/>
          </a:p>
        </p:txBody>
      </p:sp>
      <p:sp>
        <p:nvSpPr>
          <p:cNvPr id="3" name="Content Placeholder 2"/>
          <p:cNvSpPr>
            <a:spLocks noGrp="1"/>
          </p:cNvSpPr>
          <p:nvPr>
            <p:ph idx="1"/>
          </p:nvPr>
        </p:nvSpPr>
        <p:spPr/>
        <p:txBody>
          <a:bodyPr>
            <a:normAutofit fontScale="92500"/>
          </a:bodyPr>
          <a:lstStyle/>
          <a:p>
            <a:r>
              <a:rPr lang="en-US" dirty="0" smtClean="0"/>
              <a:t>OHCHR </a:t>
            </a:r>
            <a:r>
              <a:rPr lang="en-US" dirty="0"/>
              <a:t>Policy and </a:t>
            </a:r>
            <a:r>
              <a:rPr lang="en-US" dirty="0" smtClean="0"/>
              <a:t>Strategy</a:t>
            </a:r>
            <a:endParaRPr lang="en-GB" i="1" dirty="0" smtClean="0"/>
          </a:p>
          <a:p>
            <a:r>
              <a:rPr lang="en-GB" dirty="0" smtClean="0"/>
              <a:t>Global </a:t>
            </a:r>
            <a:r>
              <a:rPr lang="en-GB" dirty="0"/>
              <a:t>Management Output 3</a:t>
            </a:r>
          </a:p>
          <a:p>
            <a:r>
              <a:rPr lang="en-US" dirty="0" smtClean="0"/>
              <a:t>HC Compact with the SG</a:t>
            </a:r>
          </a:p>
          <a:p>
            <a:r>
              <a:rPr lang="en-US" dirty="0" smtClean="0"/>
              <a:t>UN-CEB </a:t>
            </a:r>
            <a:r>
              <a:rPr lang="en-US" dirty="0"/>
              <a:t>SWAP </a:t>
            </a:r>
            <a:endParaRPr lang="en-US" dirty="0" smtClean="0"/>
          </a:p>
          <a:p>
            <a:r>
              <a:rPr lang="en-US" dirty="0" smtClean="0"/>
              <a:t>Agreed Conclusions of the ECOSOC 1997/2</a:t>
            </a:r>
          </a:p>
          <a:p>
            <a:pPr lvl="0"/>
            <a:r>
              <a:rPr lang="en-GB" dirty="0">
                <a:hlinkClick r:id="rId2"/>
              </a:rPr>
              <a:t>Resolution 6/30 “Integrating the human rights of women throughout the United Nations system</a:t>
            </a:r>
            <a:r>
              <a:rPr lang="en-GB" dirty="0" smtClean="0"/>
              <a:t>”</a:t>
            </a:r>
            <a:endParaRPr lang="en-US" dirty="0" smtClean="0"/>
          </a:p>
          <a:p>
            <a:r>
              <a:rPr lang="en-GB" dirty="0" smtClean="0"/>
              <a:t>Standard language on e-performance by division</a:t>
            </a:r>
            <a:endParaRPr lang="en-GB" dirty="0"/>
          </a:p>
          <a:p>
            <a:endParaRPr lang="en-GB" dirty="0"/>
          </a:p>
        </p:txBody>
      </p:sp>
    </p:spTree>
    <p:extLst>
      <p:ext uri="{BB962C8B-B14F-4D97-AF65-F5344CB8AC3E}">
        <p14:creationId xmlns:p14="http://schemas.microsoft.com/office/powerpoint/2010/main" val="4050572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741363" y="274638"/>
            <a:ext cx="7566025" cy="820737"/>
          </a:xfrm>
        </p:spPr>
        <p:txBody>
          <a:bodyPr>
            <a:normAutofit/>
          </a:bodyPr>
          <a:lstStyle/>
          <a:p>
            <a:r>
              <a:rPr lang="en-GB" dirty="0" smtClean="0">
                <a:latin typeface="Arial" charset="0"/>
                <a:ea typeface="ＭＳ Ｐゴシック" pitchFamily="34" charset="-128"/>
                <a:cs typeface="Arial" charset="0"/>
              </a:rPr>
              <a:t>Module 3 - Integration</a:t>
            </a:r>
          </a:p>
        </p:txBody>
      </p:sp>
      <p:sp>
        <p:nvSpPr>
          <p:cNvPr id="9219" name="Content Placeholder 2"/>
          <p:cNvSpPr>
            <a:spLocks noGrp="1"/>
          </p:cNvSpPr>
          <p:nvPr>
            <p:ph idx="1"/>
          </p:nvPr>
        </p:nvSpPr>
        <p:spPr>
          <a:xfrm>
            <a:off x="741363" y="1331913"/>
            <a:ext cx="7566025" cy="4476750"/>
          </a:xfrm>
        </p:spPr>
        <p:txBody>
          <a:bodyPr>
            <a:normAutofit lnSpcReduction="10000"/>
          </a:bodyPr>
          <a:lstStyle/>
          <a:p>
            <a:pPr marL="0" indent="0">
              <a:buNone/>
            </a:pPr>
            <a:r>
              <a:rPr lang="en-GB" sz="2000" dirty="0" smtClean="0">
                <a:latin typeface="Arial" charset="0"/>
                <a:ea typeface="ＭＳ Ｐゴシック" pitchFamily="34" charset="-128"/>
                <a:cs typeface="Arial" charset="0"/>
              </a:rPr>
              <a:t>Integration </a:t>
            </a:r>
            <a:r>
              <a:rPr lang="en-GB" sz="2000" dirty="0">
                <a:latin typeface="Arial" charset="0"/>
                <a:ea typeface="ＭＳ Ｐゴシック" pitchFamily="34" charset="-128"/>
                <a:cs typeface="Arial" charset="0"/>
              </a:rPr>
              <a:t>gender in all activities</a:t>
            </a:r>
          </a:p>
          <a:p>
            <a:r>
              <a:rPr lang="en-GB" sz="2000" dirty="0" smtClean="0">
                <a:latin typeface="Arial" charset="0"/>
                <a:ea typeface="ＭＳ Ｐゴシック" pitchFamily="34" charset="-128"/>
                <a:cs typeface="Arial" charset="0"/>
              </a:rPr>
              <a:t>Events, training, workshops</a:t>
            </a:r>
          </a:p>
          <a:p>
            <a:pPr lvl="1">
              <a:buFont typeface="Arial" charset="0"/>
              <a:buChar char="•"/>
            </a:pPr>
            <a:r>
              <a:rPr lang="en-GB" sz="1600" dirty="0" smtClean="0">
                <a:latin typeface="Arial" charset="0"/>
                <a:ea typeface="ＭＳ Ｐゴシック" pitchFamily="34" charset="-128"/>
                <a:cs typeface="Arial" charset="0"/>
              </a:rPr>
              <a:t>Gender balance in participants, speakers</a:t>
            </a:r>
          </a:p>
          <a:p>
            <a:pPr lvl="1">
              <a:buFont typeface="Arial" charset="0"/>
              <a:buChar char="•"/>
            </a:pPr>
            <a:r>
              <a:rPr lang="en-GB" sz="1600" dirty="0" smtClean="0">
                <a:latin typeface="Arial" charset="0"/>
                <a:ea typeface="ＭＳ Ｐゴシック" pitchFamily="34" charset="-128"/>
                <a:cs typeface="Arial" charset="0"/>
              </a:rPr>
              <a:t>Gender-sensitive environment (venue, timeframe)</a:t>
            </a:r>
          </a:p>
          <a:p>
            <a:pPr lvl="1">
              <a:buFont typeface="Arial" charset="0"/>
              <a:buChar char="•"/>
            </a:pPr>
            <a:r>
              <a:rPr lang="en-GB" sz="1600" dirty="0" smtClean="0">
                <a:latin typeface="Arial" charset="0"/>
                <a:ea typeface="ＭＳ Ｐゴシック" pitchFamily="34" charset="-128"/>
                <a:cs typeface="Arial" charset="0"/>
              </a:rPr>
              <a:t>Gender-sensitive content and method (allowing the participation of both women and men)</a:t>
            </a:r>
          </a:p>
          <a:p>
            <a:r>
              <a:rPr lang="en-GB" sz="2000" dirty="0" smtClean="0">
                <a:latin typeface="Arial" charset="0"/>
                <a:ea typeface="ＭＳ Ｐゴシック" pitchFamily="34" charset="-128"/>
                <a:cs typeface="Arial" charset="0"/>
              </a:rPr>
              <a:t>Study, investigations </a:t>
            </a:r>
          </a:p>
          <a:p>
            <a:pPr lvl="1">
              <a:buFont typeface="Arial" charset="0"/>
              <a:buChar char="•"/>
            </a:pPr>
            <a:r>
              <a:rPr lang="en-GB" sz="1600" dirty="0" smtClean="0">
                <a:latin typeface="Arial" charset="0"/>
                <a:ea typeface="ＭＳ Ｐゴシック" pitchFamily="34" charset="-128"/>
                <a:cs typeface="Arial" charset="0"/>
              </a:rPr>
              <a:t>Gender analysis</a:t>
            </a:r>
          </a:p>
          <a:p>
            <a:pPr lvl="1">
              <a:buFont typeface="Arial" charset="0"/>
              <a:buChar char="•"/>
            </a:pPr>
            <a:r>
              <a:rPr lang="en-GB" sz="1600" dirty="0" smtClean="0">
                <a:latin typeface="Arial" charset="0"/>
                <a:ea typeface="ＭＳ Ｐゴシック" pitchFamily="34" charset="-128"/>
                <a:cs typeface="Arial" charset="0"/>
              </a:rPr>
              <a:t>Working with gender-sensitive partners</a:t>
            </a:r>
          </a:p>
          <a:p>
            <a:r>
              <a:rPr lang="en-GB" sz="2000" dirty="0" smtClean="0">
                <a:latin typeface="Arial" charset="0"/>
                <a:ea typeface="ＭＳ Ｐゴシック" pitchFamily="34" charset="-128"/>
                <a:cs typeface="Arial" charset="0"/>
              </a:rPr>
              <a:t>Awareness raising (campaign, reports, press statements…)</a:t>
            </a:r>
          </a:p>
          <a:p>
            <a:pPr lvl="1">
              <a:buFont typeface="Arial" charset="0"/>
              <a:buChar char="•"/>
            </a:pPr>
            <a:r>
              <a:rPr lang="en-GB" sz="1600" dirty="0" smtClean="0">
                <a:latin typeface="Arial" charset="0"/>
                <a:ea typeface="ＭＳ Ｐゴシック" pitchFamily="34" charset="-128"/>
                <a:cs typeface="Arial" charset="0"/>
              </a:rPr>
              <a:t>Gender equality message</a:t>
            </a:r>
          </a:p>
          <a:p>
            <a:pPr lvl="1">
              <a:buFont typeface="Arial" charset="0"/>
              <a:buChar char="•"/>
            </a:pPr>
            <a:r>
              <a:rPr lang="en-GB" sz="1600" dirty="0" smtClean="0">
                <a:latin typeface="Arial" charset="0"/>
                <a:ea typeface="ＭＳ Ｐゴシック" pitchFamily="34" charset="-128"/>
                <a:cs typeface="Arial" charset="0"/>
              </a:rPr>
              <a:t>Gender sensitive language and images</a:t>
            </a:r>
          </a:p>
          <a:p>
            <a:r>
              <a:rPr lang="en-GB" sz="2000" dirty="0" smtClean="0">
                <a:latin typeface="Arial" charset="0"/>
                <a:ea typeface="ＭＳ Ｐゴシック" pitchFamily="34" charset="-128"/>
                <a:cs typeface="Arial" charset="0"/>
              </a:rPr>
              <a:t>Interactions with partners (government, UNCT, civil society)</a:t>
            </a:r>
          </a:p>
          <a:p>
            <a:pPr lvl="1">
              <a:buFont typeface="Arial" charset="0"/>
              <a:buChar char="•"/>
            </a:pPr>
            <a:r>
              <a:rPr lang="en-GB" sz="1600" dirty="0" smtClean="0">
                <a:latin typeface="Arial" charset="0"/>
                <a:ea typeface="ＭＳ Ｐゴシック" pitchFamily="34" charset="-128"/>
                <a:cs typeface="Arial" charset="0"/>
              </a:rPr>
              <a:t>Sex of HRO in charge</a:t>
            </a:r>
          </a:p>
          <a:p>
            <a:pPr lvl="1">
              <a:buFont typeface="Arial" charset="0"/>
              <a:buChar char="•"/>
            </a:pPr>
            <a:r>
              <a:rPr lang="en-GB" sz="1600" dirty="0" smtClean="0">
                <a:latin typeface="Arial" charset="0"/>
                <a:ea typeface="ＭＳ Ｐゴシック" pitchFamily="34" charset="-128"/>
                <a:cs typeface="Arial" charset="0"/>
              </a:rPr>
              <a:t>Gender and human rights mainstreaming</a:t>
            </a:r>
          </a:p>
          <a:p>
            <a:pPr lvl="1">
              <a:buFont typeface="Arial" charset="0"/>
              <a:buChar char="•"/>
            </a:pPr>
            <a:endParaRPr lang="en-GB" dirty="0" smtClean="0">
              <a:latin typeface="Arial" charset="0"/>
              <a:ea typeface="ＭＳ Ｐゴシック" pitchFamily="34" charset="-128"/>
              <a:cs typeface="Arial" charset="0"/>
            </a:endParaRPr>
          </a:p>
        </p:txBody>
      </p:sp>
    </p:spTree>
    <p:extLst>
      <p:ext uri="{BB962C8B-B14F-4D97-AF65-F5344CB8AC3E}">
        <p14:creationId xmlns:p14="http://schemas.microsoft.com/office/powerpoint/2010/main" val="17942705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Operationalizing a HR-based Approach to GE</a:t>
            </a:r>
            <a:endParaRPr lang="en-GB"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23805" y="1417638"/>
            <a:ext cx="4524498" cy="4997915"/>
          </a:xfrm>
          <a:prstGeom prst="rect">
            <a:avLst/>
          </a:prstGeom>
        </p:spPr>
      </p:pic>
    </p:spTree>
    <p:extLst>
      <p:ext uri="{BB962C8B-B14F-4D97-AF65-F5344CB8AC3E}">
        <p14:creationId xmlns:p14="http://schemas.microsoft.com/office/powerpoint/2010/main" val="13814713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A Human Rights-Based Approach to Gender Equality</a:t>
            </a:r>
            <a:endParaRPr lang="en-GB" dirty="0"/>
          </a:p>
        </p:txBody>
      </p:sp>
      <p:sp>
        <p:nvSpPr>
          <p:cNvPr id="3" name="Content Placeholder 2"/>
          <p:cNvSpPr>
            <a:spLocks noGrp="1"/>
          </p:cNvSpPr>
          <p:nvPr>
            <p:ph idx="1"/>
          </p:nvPr>
        </p:nvSpPr>
        <p:spPr/>
        <p:txBody>
          <a:bodyPr>
            <a:normAutofit/>
          </a:bodyPr>
          <a:lstStyle/>
          <a:p>
            <a:pPr marL="0" indent="0">
              <a:buNone/>
            </a:pPr>
            <a:r>
              <a:rPr lang="en-US" i="1" dirty="0" smtClean="0"/>
              <a:t>(Create as visual diagram)</a:t>
            </a:r>
          </a:p>
          <a:p>
            <a:pPr marL="0" indent="0">
              <a:buNone/>
            </a:pPr>
            <a:r>
              <a:rPr lang="en-US" i="1" dirty="0" smtClean="0"/>
              <a:t>Leverages these instruments, </a:t>
            </a:r>
            <a:r>
              <a:rPr lang="en-US" dirty="0" smtClean="0"/>
              <a:t>identifying:</a:t>
            </a:r>
          </a:p>
          <a:p>
            <a:r>
              <a:rPr lang="en-US" dirty="0" smtClean="0"/>
              <a:t> Rights-holders </a:t>
            </a:r>
            <a:r>
              <a:rPr lang="en-US" dirty="0"/>
              <a:t>and their entitlements </a:t>
            </a:r>
            <a:r>
              <a:rPr lang="en-US" dirty="0" smtClean="0"/>
              <a:t>and;</a:t>
            </a:r>
          </a:p>
          <a:p>
            <a:r>
              <a:rPr lang="en-US" dirty="0" smtClean="0"/>
              <a:t>Corresponding </a:t>
            </a:r>
            <a:r>
              <a:rPr lang="en-US" dirty="0"/>
              <a:t>duty-bearers and their </a:t>
            </a:r>
            <a:r>
              <a:rPr lang="en-US" dirty="0" smtClean="0"/>
              <a:t>obligations</a:t>
            </a:r>
            <a:endParaRPr lang="en-US" dirty="0"/>
          </a:p>
          <a:p>
            <a:pPr marL="0" indent="0">
              <a:buNone/>
            </a:pPr>
            <a:r>
              <a:rPr lang="en-US" dirty="0" smtClean="0"/>
              <a:t>and </a:t>
            </a:r>
            <a:r>
              <a:rPr lang="en-US" dirty="0"/>
              <a:t>works towards strengthening the capacities of rights-holders to make their claims and of duty-bearers to meet their obligations.</a:t>
            </a:r>
            <a:endParaRPr lang="en-GB" dirty="0"/>
          </a:p>
        </p:txBody>
      </p:sp>
    </p:spTree>
    <p:extLst>
      <p:ext uri="{BB962C8B-B14F-4D97-AF65-F5344CB8AC3E}">
        <p14:creationId xmlns:p14="http://schemas.microsoft.com/office/powerpoint/2010/main" val="10050519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Final Assessment</a:t>
            </a:r>
            <a:endParaRPr lang="en-GB" dirty="0"/>
          </a:p>
        </p:txBody>
      </p:sp>
      <p:sp>
        <p:nvSpPr>
          <p:cNvPr id="3" name="Content Placeholder 2"/>
          <p:cNvSpPr>
            <a:spLocks noGrp="1"/>
          </p:cNvSpPr>
          <p:nvPr>
            <p:ph idx="1"/>
          </p:nvPr>
        </p:nvSpPr>
        <p:spPr/>
        <p:txBody>
          <a:bodyPr/>
          <a:lstStyle/>
          <a:p>
            <a:r>
              <a:rPr lang="en-GB" dirty="0" smtClean="0"/>
              <a:t>Certificate to participants who get score of 80% or above</a:t>
            </a:r>
          </a:p>
          <a:p>
            <a:r>
              <a:rPr lang="en-GB" dirty="0" smtClean="0"/>
              <a:t>Participants can take quiz as many times as they want</a:t>
            </a:r>
          </a:p>
          <a:p>
            <a:r>
              <a:rPr lang="en-GB" dirty="0" smtClean="0"/>
              <a:t>10 questions relating to the content of the 3 sections of the module</a:t>
            </a:r>
          </a:p>
          <a:p>
            <a:r>
              <a:rPr lang="en-GB" dirty="0" smtClean="0"/>
              <a:t>To be tested on the key things we want the participants to take away</a:t>
            </a:r>
          </a:p>
        </p:txBody>
      </p:sp>
    </p:spTree>
    <p:extLst>
      <p:ext uri="{BB962C8B-B14F-4D97-AF65-F5344CB8AC3E}">
        <p14:creationId xmlns:p14="http://schemas.microsoft.com/office/powerpoint/2010/main" val="16629755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Additional resources and feedback</a:t>
            </a:r>
            <a:endParaRPr lang="en-GB" dirty="0"/>
          </a:p>
        </p:txBody>
      </p:sp>
      <p:sp>
        <p:nvSpPr>
          <p:cNvPr id="3" name="Content Placeholder 2"/>
          <p:cNvSpPr>
            <a:spLocks noGrp="1"/>
          </p:cNvSpPr>
          <p:nvPr>
            <p:ph idx="1"/>
          </p:nvPr>
        </p:nvSpPr>
        <p:spPr/>
        <p:txBody>
          <a:bodyPr>
            <a:normAutofit/>
          </a:bodyPr>
          <a:lstStyle/>
          <a:p>
            <a:r>
              <a:rPr lang="en-US" dirty="0" smtClean="0"/>
              <a:t>Library of resources</a:t>
            </a:r>
          </a:p>
          <a:p>
            <a:r>
              <a:rPr lang="en-US" dirty="0" smtClean="0"/>
              <a:t>Feedback mechanism</a:t>
            </a:r>
          </a:p>
          <a:p>
            <a:r>
              <a:rPr lang="en-US" dirty="0" smtClean="0"/>
              <a:t>Additional support contacts</a:t>
            </a:r>
            <a:br>
              <a:rPr lang="en-US" dirty="0" smtClean="0"/>
            </a:br>
            <a:endParaRPr lang="en-US" dirty="0" smtClean="0"/>
          </a:p>
          <a:p>
            <a:pPr marL="0" indent="0">
              <a:buNone/>
            </a:pPr>
            <a:endParaRPr lang="en-GB" dirty="0"/>
          </a:p>
        </p:txBody>
      </p:sp>
    </p:spTree>
    <p:extLst>
      <p:ext uri="{BB962C8B-B14F-4D97-AF65-F5344CB8AC3E}">
        <p14:creationId xmlns:p14="http://schemas.microsoft.com/office/powerpoint/2010/main" val="2215289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Thank you</a:t>
            </a:r>
            <a:endParaRPr lang="en-GB" dirty="0"/>
          </a:p>
        </p:txBody>
      </p:sp>
      <p:sp>
        <p:nvSpPr>
          <p:cNvPr id="3" name="Content Placeholder 2"/>
          <p:cNvSpPr>
            <a:spLocks noGrp="1"/>
          </p:cNvSpPr>
          <p:nvPr>
            <p:ph idx="1"/>
          </p:nvPr>
        </p:nvSpPr>
        <p:spPr/>
        <p:txBody>
          <a:bodyPr/>
          <a:lstStyle/>
          <a:p>
            <a:r>
              <a:rPr lang="en-GB" dirty="0" smtClean="0"/>
              <a:t>Sofia-Mia and </a:t>
            </a:r>
            <a:r>
              <a:rPr lang="en-GB" dirty="0" err="1" smtClean="0"/>
              <a:t>Atif</a:t>
            </a:r>
            <a:r>
              <a:rPr lang="en-GB" dirty="0" smtClean="0"/>
              <a:t> </a:t>
            </a:r>
          </a:p>
          <a:p>
            <a:r>
              <a:rPr lang="en-GB" dirty="0" smtClean="0"/>
              <a:t>Thanks to facilitators, interviewees, ITC </a:t>
            </a:r>
            <a:r>
              <a:rPr lang="en-GB" smtClean="0"/>
              <a:t>ILO etc. </a:t>
            </a:r>
            <a:endParaRPr lang="en-GB" dirty="0"/>
          </a:p>
        </p:txBody>
      </p:sp>
    </p:spTree>
    <p:extLst>
      <p:ext uri="{BB962C8B-B14F-4D97-AF65-F5344CB8AC3E}">
        <p14:creationId xmlns:p14="http://schemas.microsoft.com/office/powerpoint/2010/main" val="20487722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b="1" dirty="0" smtClean="0"/>
              <a:t/>
            </a:r>
            <a:br>
              <a:rPr lang="en-GB" b="1" dirty="0" smtClean="0"/>
            </a:br>
            <a:r>
              <a:rPr lang="en-GB" b="1" dirty="0" smtClean="0"/>
              <a:t>A Human Rights-Based </a:t>
            </a:r>
            <a:r>
              <a:rPr lang="en-GB" b="1" dirty="0"/>
              <a:t>Approach to Gender </a:t>
            </a:r>
            <a:r>
              <a:rPr lang="en-GB" b="1" dirty="0" smtClean="0"/>
              <a:t>Equality to be introduced under gender analysis</a:t>
            </a:r>
            <a:r>
              <a:rPr lang="en-GB" b="1" dirty="0"/>
              <a:t/>
            </a:r>
            <a:br>
              <a:rPr lang="en-GB" b="1" dirty="0"/>
            </a:br>
            <a:endParaRPr lang="en-GB" dirty="0"/>
          </a:p>
        </p:txBody>
      </p:sp>
      <p:sp>
        <p:nvSpPr>
          <p:cNvPr id="3" name="Content Placeholder 2"/>
          <p:cNvSpPr>
            <a:spLocks noGrp="1"/>
          </p:cNvSpPr>
          <p:nvPr>
            <p:ph idx="1"/>
          </p:nvPr>
        </p:nvSpPr>
        <p:spPr/>
        <p:txBody>
          <a:bodyPr>
            <a:normAutofit fontScale="77500" lnSpcReduction="20000"/>
          </a:bodyPr>
          <a:lstStyle/>
          <a:p>
            <a:r>
              <a:rPr lang="en-GB" sz="2800" dirty="0" smtClean="0"/>
              <a:t>HRBA and Gender Integration as 2 of the 5 UN programming principles (other 3 are </a:t>
            </a:r>
            <a:r>
              <a:rPr lang="en-US" sz="2800" dirty="0" smtClean="0"/>
              <a:t>environmental sustainability, results-based management and capacity development).</a:t>
            </a:r>
            <a:endParaRPr lang="en-GB" sz="2800" dirty="0" smtClean="0"/>
          </a:p>
          <a:p>
            <a:pPr lvl="1">
              <a:buFont typeface="Wingdings" pitchFamily="2" charset="2"/>
              <a:buChar char="ü"/>
            </a:pPr>
            <a:r>
              <a:rPr lang="en-GB" dirty="0" smtClean="0"/>
              <a:t>Commonalities</a:t>
            </a:r>
          </a:p>
          <a:p>
            <a:pPr lvl="1">
              <a:buFontTx/>
              <a:buChar char="-"/>
              <a:defRPr/>
            </a:pPr>
            <a:r>
              <a:rPr lang="en-GB" dirty="0"/>
              <a:t>Can be applied at all stages of programming to any programme</a:t>
            </a:r>
          </a:p>
          <a:p>
            <a:pPr lvl="1">
              <a:buFontTx/>
              <a:buChar char="-"/>
              <a:defRPr/>
            </a:pPr>
            <a:r>
              <a:rPr lang="en-GB" dirty="0"/>
              <a:t>Require systematic and new approach to existing activities</a:t>
            </a:r>
          </a:p>
          <a:p>
            <a:pPr lvl="1">
              <a:buFontTx/>
              <a:buChar char="-"/>
              <a:defRPr/>
            </a:pPr>
            <a:r>
              <a:rPr lang="en-GB" dirty="0"/>
              <a:t>Address discrimination</a:t>
            </a:r>
          </a:p>
          <a:p>
            <a:pPr lvl="1">
              <a:buFont typeface="Wingdings" pitchFamily="2" charset="2"/>
              <a:buChar char="ü"/>
            </a:pPr>
            <a:r>
              <a:rPr lang="en-GB" dirty="0" smtClean="0"/>
              <a:t>Differences</a:t>
            </a:r>
          </a:p>
          <a:p>
            <a:pPr lvl="1">
              <a:buFontTx/>
              <a:buChar char="-"/>
              <a:defRPr/>
            </a:pPr>
            <a:r>
              <a:rPr lang="en-GB" dirty="0"/>
              <a:t>Focus (HRBA=more global)</a:t>
            </a:r>
          </a:p>
          <a:p>
            <a:pPr lvl="1">
              <a:buFontTx/>
              <a:buChar char="-"/>
              <a:defRPr/>
            </a:pPr>
            <a:r>
              <a:rPr lang="en-GB" dirty="0" smtClean="0"/>
              <a:t>Tools used</a:t>
            </a:r>
            <a:endParaRPr lang="en-GB" dirty="0"/>
          </a:p>
          <a:p>
            <a:pPr lvl="1">
              <a:buFont typeface="Wingdings" pitchFamily="2" charset="2"/>
              <a:buChar char="ü"/>
            </a:pPr>
            <a:r>
              <a:rPr lang="en-GB" dirty="0" smtClean="0"/>
              <a:t>Mutually reinforcing</a:t>
            </a:r>
            <a:r>
              <a:rPr lang="en-GB" dirty="0" smtClean="0">
                <a:solidFill>
                  <a:srgbClr val="C00000"/>
                </a:solidFill>
              </a:rPr>
              <a:t/>
            </a:r>
            <a:br>
              <a:rPr lang="en-GB" dirty="0" smtClean="0">
                <a:solidFill>
                  <a:srgbClr val="C00000"/>
                </a:solidFill>
              </a:rPr>
            </a:br>
            <a:endParaRPr lang="en-GB" dirty="0" smtClean="0">
              <a:solidFill>
                <a:srgbClr val="C00000"/>
              </a:solidFill>
            </a:endParaRPr>
          </a:p>
          <a:p>
            <a:pPr marL="457200" lvl="1" indent="0">
              <a:buNone/>
            </a:pPr>
            <a:r>
              <a:rPr lang="en-GB" dirty="0" err="1" smtClean="0">
                <a:solidFill>
                  <a:srgbClr val="C00000"/>
                </a:solidFill>
              </a:rPr>
              <a:t>Workplanning</a:t>
            </a:r>
            <a:r>
              <a:rPr lang="en-GB" dirty="0" smtClean="0">
                <a:solidFill>
                  <a:srgbClr val="C00000"/>
                </a:solidFill>
              </a:rPr>
              <a:t> in gender budgeting </a:t>
            </a:r>
          </a:p>
          <a:p>
            <a:pPr marL="457200" lvl="1" indent="0">
              <a:buNone/>
            </a:pPr>
            <a:endParaRPr lang="en-GB" dirty="0"/>
          </a:p>
          <a:p>
            <a:pPr marL="0" indent="0">
              <a:buNone/>
            </a:pPr>
            <a:endParaRPr lang="en-US" dirty="0" smtClean="0"/>
          </a:p>
          <a:p>
            <a:pPr>
              <a:buFont typeface="Wingdings" pitchFamily="2" charset="2"/>
              <a:buChar char="ü"/>
            </a:pPr>
            <a:endParaRPr lang="en-GB" dirty="0"/>
          </a:p>
          <a:p>
            <a:pPr>
              <a:buFont typeface="Wingdings" pitchFamily="2" charset="2"/>
              <a:buChar char="ü"/>
            </a:pPr>
            <a:endParaRPr lang="en-GB" dirty="0" smtClean="0"/>
          </a:p>
        </p:txBody>
      </p:sp>
    </p:spTree>
    <p:extLst>
      <p:ext uri="{BB962C8B-B14F-4D97-AF65-F5344CB8AC3E}">
        <p14:creationId xmlns:p14="http://schemas.microsoft.com/office/powerpoint/2010/main" val="4477987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p:txBody>
          <a:bodyPr/>
          <a:lstStyle/>
          <a:p>
            <a:pPr eaLnBrk="1" hangingPunct="1"/>
            <a:r>
              <a:rPr lang="en-US" sz="2800" dirty="0" smtClean="0">
                <a:latin typeface="Arial" charset="0"/>
                <a:ea typeface="ＭＳ Ｐゴシック" pitchFamily="34" charset="-128"/>
                <a:cs typeface="Arial" charset="0"/>
              </a:rPr>
              <a:t>OHCHR commitments towards gender equality</a:t>
            </a:r>
            <a:endParaRPr lang="en-US" sz="2200" i="1" dirty="0" smtClean="0">
              <a:latin typeface="Arial" charset="0"/>
              <a:ea typeface="ＭＳ Ｐゴシック" pitchFamily="34" charset="-128"/>
              <a:cs typeface="Arial" charset="0"/>
            </a:endParaRPr>
          </a:p>
        </p:txBody>
      </p:sp>
      <p:sp>
        <p:nvSpPr>
          <p:cNvPr id="7171" name="Espace réservé du contenu 2"/>
          <p:cNvSpPr>
            <a:spLocks noGrp="1"/>
          </p:cNvSpPr>
          <p:nvPr>
            <p:ph idx="1"/>
          </p:nvPr>
        </p:nvSpPr>
        <p:spPr>
          <a:xfrm>
            <a:off x="471488" y="1608138"/>
            <a:ext cx="8355012" cy="4378325"/>
          </a:xfrm>
        </p:spPr>
        <p:txBody>
          <a:bodyPr>
            <a:normAutofit fontScale="55000" lnSpcReduction="20000"/>
          </a:bodyPr>
          <a:lstStyle/>
          <a:p>
            <a:pPr>
              <a:defRPr/>
            </a:pPr>
            <a:r>
              <a:rPr lang="en-GB" sz="2900" b="1" dirty="0">
                <a:solidFill>
                  <a:srgbClr val="C00000"/>
                </a:solidFill>
                <a:latin typeface="Arial" pitchFamily="34" charset="0"/>
                <a:ea typeface="ＭＳ Ｐゴシック" pitchFamily="34" charset="-128"/>
                <a:cs typeface="Arial" pitchFamily="34" charset="0"/>
              </a:rPr>
              <a:t>Commitment of Member States: </a:t>
            </a:r>
            <a:r>
              <a:rPr lang="en-GB" sz="2900" dirty="0" smtClean="0">
                <a:latin typeface="Arial" pitchFamily="34" charset="0"/>
                <a:ea typeface="ＭＳ Ｐゴシック" pitchFamily="34" charset="-128"/>
                <a:cs typeface="Arial" pitchFamily="34" charset="0"/>
              </a:rPr>
              <a:t>Human Rights instruments are binding on the States that ratify them. OHCHR has a role in supporting the monitoring of these commitments, and providing advice and guidance. This will be described in this section. </a:t>
            </a:r>
            <a:endParaRPr lang="en-GB" sz="2900" b="1" dirty="0">
              <a:solidFill>
                <a:srgbClr val="C00000"/>
              </a:solidFill>
              <a:latin typeface="Arial" pitchFamily="34" charset="0"/>
              <a:ea typeface="ＭＳ Ｐゴシック" pitchFamily="34" charset="-128"/>
              <a:cs typeface="Arial" pitchFamily="34" charset="0"/>
            </a:endParaRPr>
          </a:p>
          <a:p>
            <a:pPr>
              <a:defRPr/>
            </a:pPr>
            <a:r>
              <a:rPr lang="en-GB" sz="2900" b="1" dirty="0" smtClean="0">
                <a:solidFill>
                  <a:srgbClr val="C00000"/>
                </a:solidFill>
                <a:latin typeface="Arial" pitchFamily="34" charset="0"/>
                <a:ea typeface="ＭＳ Ｐゴシック" pitchFamily="34" charset="-128"/>
                <a:cs typeface="Arial" pitchFamily="34" charset="0"/>
              </a:rPr>
              <a:t>OHCHR’s mandate: </a:t>
            </a:r>
            <a:r>
              <a:rPr lang="en-GB" sz="2900" dirty="0" smtClean="0">
                <a:latin typeface="Arial" pitchFamily="34" charset="0"/>
                <a:ea typeface="ＭＳ Ｐゴシック" pitchFamily="34" charset="-128"/>
                <a:cs typeface="Arial" pitchFamily="34" charset="0"/>
              </a:rPr>
              <a:t>Women’s rights and gender equality are central to the mandate of OHCHR in protecting and promoting human rights for </a:t>
            </a:r>
            <a:r>
              <a:rPr lang="en-GB" sz="2900" dirty="0">
                <a:latin typeface="Arial" pitchFamily="34" charset="0"/>
                <a:ea typeface="ＭＳ Ｐゴシック" pitchFamily="34" charset="-128"/>
                <a:cs typeface="Arial" pitchFamily="34" charset="0"/>
              </a:rPr>
              <a:t>all. Gender Equality Policy (2011) and Gender Equality Strategic Plan (2012-13), Compact with SG</a:t>
            </a:r>
            <a:br>
              <a:rPr lang="en-GB" sz="2900" dirty="0">
                <a:latin typeface="Arial" pitchFamily="34" charset="0"/>
                <a:ea typeface="ＭＳ Ｐゴシック" pitchFamily="34" charset="-128"/>
                <a:cs typeface="Arial" pitchFamily="34" charset="0"/>
              </a:rPr>
            </a:br>
            <a:endParaRPr lang="en-GB" sz="2900" dirty="0">
              <a:latin typeface="Arial" pitchFamily="34" charset="0"/>
              <a:ea typeface="ＭＳ Ｐゴシック" pitchFamily="34" charset="-128"/>
              <a:cs typeface="Arial" pitchFamily="34" charset="0"/>
            </a:endParaRPr>
          </a:p>
          <a:p>
            <a:pPr>
              <a:defRPr/>
            </a:pPr>
            <a:r>
              <a:rPr lang="en-GB" sz="2900" b="1" dirty="0">
                <a:solidFill>
                  <a:srgbClr val="C00000"/>
                </a:solidFill>
                <a:latin typeface="Arial" pitchFamily="34" charset="0"/>
                <a:ea typeface="ＭＳ Ｐゴシック" pitchFamily="34" charset="-128"/>
                <a:cs typeface="Arial" pitchFamily="34" charset="0"/>
              </a:rPr>
              <a:t>UN commitment: </a:t>
            </a:r>
            <a:r>
              <a:rPr lang="en-GB" sz="2900" dirty="0">
                <a:latin typeface="Arial" pitchFamily="34" charset="0"/>
                <a:ea typeface="ＭＳ Ｐゴシック" pitchFamily="34" charset="-128"/>
                <a:cs typeface="Arial" pitchFamily="34" charset="0"/>
              </a:rPr>
              <a:t/>
            </a:r>
            <a:br>
              <a:rPr lang="en-GB" sz="2900" dirty="0">
                <a:latin typeface="Arial" pitchFamily="34" charset="0"/>
                <a:ea typeface="ＭＳ Ｐゴシック" pitchFamily="34" charset="-128"/>
                <a:cs typeface="Arial" pitchFamily="34" charset="0"/>
              </a:rPr>
            </a:br>
            <a:r>
              <a:rPr lang="en-GB" sz="2900" dirty="0" smtClean="0">
                <a:latin typeface="Arial" pitchFamily="34" charset="0"/>
                <a:ea typeface="ＭＳ Ｐゴシック" pitchFamily="34" charset="-128"/>
                <a:cs typeface="Arial" pitchFamily="34" charset="0"/>
              </a:rPr>
              <a:t>System-wide </a:t>
            </a:r>
            <a:r>
              <a:rPr lang="en-GB" sz="2900" dirty="0">
                <a:latin typeface="Arial" pitchFamily="34" charset="0"/>
                <a:ea typeface="ＭＳ Ｐゴシック" pitchFamily="34" charset="-128"/>
                <a:cs typeface="Arial" pitchFamily="34" charset="0"/>
              </a:rPr>
              <a:t>Action Plan on Gender Equality </a:t>
            </a:r>
            <a:r>
              <a:rPr lang="en-GB" sz="2900" dirty="0" smtClean="0">
                <a:latin typeface="Arial" pitchFamily="34" charset="0"/>
                <a:ea typeface="ＭＳ Ｐゴシック" pitchFamily="34" charset="-128"/>
                <a:cs typeface="Arial" pitchFamily="34" charset="0"/>
              </a:rPr>
              <a:t>and </a:t>
            </a:r>
            <a:r>
              <a:rPr lang="en-GB" sz="2900" dirty="0">
                <a:latin typeface="Arial" pitchFamily="34" charset="0"/>
                <a:ea typeface="ＭＳ Ｐゴシック" pitchFamily="34" charset="-128"/>
                <a:cs typeface="Arial" pitchFamily="34" charset="0"/>
              </a:rPr>
              <a:t>Empowerment of Women (UN SWAP) (2012</a:t>
            </a:r>
            <a:r>
              <a:rPr lang="en-GB" sz="2900" dirty="0" smtClean="0">
                <a:latin typeface="Arial" pitchFamily="34" charset="0"/>
                <a:ea typeface="ＭＳ Ｐゴシック" pitchFamily="34" charset="-128"/>
                <a:cs typeface="Arial" pitchFamily="34" charset="0"/>
              </a:rPr>
              <a:t>)</a:t>
            </a:r>
          </a:p>
          <a:p>
            <a:pPr marL="0" indent="0">
              <a:buNone/>
              <a:defRPr/>
            </a:pPr>
            <a:r>
              <a:rPr lang="en-GB" sz="2900" dirty="0" smtClean="0">
                <a:latin typeface="Arial" pitchFamily="34" charset="0"/>
                <a:ea typeface="ＭＳ Ｐゴシック" pitchFamily="34" charset="-128"/>
                <a:cs typeface="Arial" pitchFamily="34" charset="0"/>
              </a:rPr>
              <a:t>     GE as programming principle</a:t>
            </a:r>
            <a:br>
              <a:rPr lang="en-GB" sz="2900" dirty="0" smtClean="0">
                <a:latin typeface="Arial" pitchFamily="34" charset="0"/>
                <a:ea typeface="ＭＳ Ｐゴシック" pitchFamily="34" charset="-128"/>
                <a:cs typeface="Arial" pitchFamily="34" charset="0"/>
              </a:rPr>
            </a:br>
            <a:endParaRPr lang="en-GB" sz="2900" dirty="0">
              <a:solidFill>
                <a:srgbClr val="C00000"/>
              </a:solidFill>
              <a:latin typeface="Arial" pitchFamily="34" charset="0"/>
              <a:ea typeface="ＭＳ Ｐゴシック" pitchFamily="34" charset="-128"/>
              <a:cs typeface="Arial" pitchFamily="34" charset="0"/>
            </a:endParaRPr>
          </a:p>
          <a:p>
            <a:pPr>
              <a:defRPr/>
            </a:pPr>
            <a:r>
              <a:rPr lang="en-GB" sz="2900" b="1" dirty="0" smtClean="0">
                <a:solidFill>
                  <a:srgbClr val="C00000"/>
                </a:solidFill>
                <a:latin typeface="Arial" pitchFamily="34" charset="0"/>
                <a:ea typeface="ＭＳ Ｐゴシック" pitchFamily="34" charset="-128"/>
                <a:cs typeface="Arial" pitchFamily="34" charset="0"/>
              </a:rPr>
              <a:t>Donors </a:t>
            </a:r>
            <a:r>
              <a:rPr lang="en-GB" sz="2900" b="1" dirty="0">
                <a:solidFill>
                  <a:srgbClr val="C00000"/>
                </a:solidFill>
                <a:latin typeface="Arial" pitchFamily="34" charset="0"/>
                <a:ea typeface="ＭＳ Ｐゴシック" pitchFamily="34" charset="-128"/>
                <a:cs typeface="Arial" pitchFamily="34" charset="0"/>
              </a:rPr>
              <a:t>requirement: </a:t>
            </a:r>
            <a:r>
              <a:rPr lang="en-GB" sz="2900" dirty="0" smtClean="0">
                <a:latin typeface="Arial" pitchFamily="34" charset="0"/>
                <a:ea typeface="ＭＳ Ｐゴシック" pitchFamily="34" charset="-128"/>
                <a:cs typeface="Arial" pitchFamily="34" charset="0"/>
              </a:rPr>
              <a:t/>
            </a:r>
            <a:br>
              <a:rPr lang="en-GB" sz="2900" dirty="0" smtClean="0">
                <a:latin typeface="Arial" pitchFamily="34" charset="0"/>
                <a:ea typeface="ＭＳ Ｐゴシック" pitchFamily="34" charset="-128"/>
                <a:cs typeface="Arial" pitchFamily="34" charset="0"/>
              </a:rPr>
            </a:br>
            <a:r>
              <a:rPr lang="en-GB" sz="2900" dirty="0">
                <a:latin typeface="Arial" pitchFamily="34" charset="0"/>
                <a:ea typeface="ＭＳ Ｐゴシック" pitchFamily="34" charset="-128"/>
                <a:cs typeface="Arial" pitchFamily="34" charset="0"/>
              </a:rPr>
              <a:t>Studies have </a:t>
            </a:r>
            <a:r>
              <a:rPr lang="en-GB" sz="2900" dirty="0" smtClean="0">
                <a:latin typeface="Arial" pitchFamily="34" charset="0"/>
                <a:ea typeface="ＭＳ Ｐゴシック" pitchFamily="34" charset="-128"/>
                <a:cs typeface="Arial" pitchFamily="34" charset="0"/>
              </a:rPr>
              <a:t>proven </a:t>
            </a:r>
            <a:r>
              <a:rPr lang="en-GB" sz="2900" dirty="0">
                <a:latin typeface="Arial" pitchFamily="34" charset="0"/>
                <a:ea typeface="ＭＳ Ｐゴシック" pitchFamily="34" charset="-128"/>
                <a:cs typeface="Arial" pitchFamily="34" charset="0"/>
              </a:rPr>
              <a:t>that taking gender into account makes aid more effective, in particular in the human rights, humanitarian and development field. </a:t>
            </a:r>
            <a:r>
              <a:rPr lang="en-GB" sz="2900" dirty="0" smtClean="0">
                <a:latin typeface="Arial" pitchFamily="34" charset="0"/>
                <a:ea typeface="ＭＳ Ｐゴシック" pitchFamily="34" charset="-128"/>
                <a:cs typeface="Arial" pitchFamily="34" charset="0"/>
              </a:rPr>
              <a:t> Some donors have begun to track funding allocation on gender equality to inform their aid allocation decisions. </a:t>
            </a:r>
            <a:endParaRPr lang="en-GB" sz="2900" dirty="0">
              <a:latin typeface="Arial" pitchFamily="34" charset="0"/>
              <a:ea typeface="ＭＳ Ｐゴシック" pitchFamily="34" charset="-128"/>
              <a:cs typeface="Arial" pitchFamily="34" charset="0"/>
            </a:endParaRPr>
          </a:p>
          <a:p>
            <a:pPr>
              <a:buFont typeface="Wingdings" pitchFamily="2" charset="2"/>
              <a:buNone/>
              <a:defRPr/>
            </a:pPr>
            <a:endParaRPr lang="en-GB" sz="2900" dirty="0" smtClean="0">
              <a:latin typeface="Arial" charset="0"/>
              <a:ea typeface="ＭＳ Ｐゴシック" pitchFamily="34" charset="-128"/>
              <a:cs typeface="Arial" charset="0"/>
            </a:endParaRPr>
          </a:p>
          <a:p>
            <a:pPr marL="0" indent="0">
              <a:buFont typeface="Wingdings" pitchFamily="2" charset="2"/>
              <a:buNone/>
              <a:defRPr/>
            </a:pPr>
            <a:endParaRPr lang="en-GB" sz="2200" dirty="0" smtClean="0">
              <a:latin typeface="Arial" charset="0"/>
              <a:ea typeface="ＭＳ Ｐゴシック" pitchFamily="34" charset="-128"/>
              <a:cs typeface="Arial" charset="0"/>
            </a:endParaRPr>
          </a:p>
          <a:p>
            <a:pPr eaLnBrk="1" hangingPunct="1">
              <a:lnSpc>
                <a:spcPct val="90000"/>
              </a:lnSpc>
              <a:buFont typeface="Wingdings" pitchFamily="2" charset="2"/>
              <a:buNone/>
              <a:defRPr/>
            </a:pPr>
            <a:endParaRPr lang="en-US" sz="2000" dirty="0" smtClean="0">
              <a:latin typeface="Arial" charset="0"/>
              <a:ea typeface="ＭＳ Ｐゴシック" pitchFamily="34" charset="-128"/>
              <a:cs typeface="Arial" charset="0"/>
            </a:endParaRPr>
          </a:p>
        </p:txBody>
      </p:sp>
    </p:spTree>
    <p:extLst>
      <p:ext uri="{BB962C8B-B14F-4D97-AF65-F5344CB8AC3E}">
        <p14:creationId xmlns:p14="http://schemas.microsoft.com/office/powerpoint/2010/main" val="38023950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z="2800" smtClean="0">
                <a:latin typeface="Arial" charset="0"/>
                <a:ea typeface="ＭＳ Ｐゴシック" pitchFamily="34" charset="-128"/>
                <a:cs typeface="Arial" charset="0"/>
              </a:rPr>
              <a:t>OHCHR Gender Equality Policy and its Strategic Plan – implication for staff</a:t>
            </a:r>
          </a:p>
        </p:txBody>
      </p:sp>
      <p:sp>
        <p:nvSpPr>
          <p:cNvPr id="10243" name="Espace réservé du contenu 2"/>
          <p:cNvSpPr txBox="1">
            <a:spLocks/>
          </p:cNvSpPr>
          <p:nvPr/>
        </p:nvSpPr>
        <p:spPr bwMode="auto">
          <a:xfrm>
            <a:off x="263525" y="1128713"/>
            <a:ext cx="5153025" cy="2249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ct val="20000"/>
              </a:spcBef>
              <a:buClr>
                <a:schemeClr val="tx2"/>
              </a:buClr>
              <a:buFont typeface="Wingdings" pitchFamily="2" charset="2"/>
              <a:buNone/>
            </a:pPr>
            <a:endParaRPr lang="en-US" sz="2600">
              <a:cs typeface="Arial" charset="0"/>
            </a:endParaRPr>
          </a:p>
        </p:txBody>
      </p:sp>
      <p:sp>
        <p:nvSpPr>
          <p:cNvPr id="5" name="Rectangle 4"/>
          <p:cNvSpPr/>
          <p:nvPr/>
        </p:nvSpPr>
        <p:spPr>
          <a:xfrm>
            <a:off x="4614863" y="3089275"/>
            <a:ext cx="3262312" cy="3810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2400" b="1" dirty="0"/>
              <a:t>Human rights work</a:t>
            </a:r>
          </a:p>
        </p:txBody>
      </p:sp>
      <p:sp>
        <p:nvSpPr>
          <p:cNvPr id="7" name="Rectangle 6"/>
          <p:cNvSpPr/>
          <p:nvPr/>
        </p:nvSpPr>
        <p:spPr>
          <a:xfrm>
            <a:off x="557213" y="3114675"/>
            <a:ext cx="3282950" cy="379413"/>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2400" b="1" dirty="0"/>
              <a:t>Institutional functioning</a:t>
            </a:r>
          </a:p>
        </p:txBody>
      </p:sp>
      <p:sp>
        <p:nvSpPr>
          <p:cNvPr id="8" name="Rounded Rectangle 7"/>
          <p:cNvSpPr/>
          <p:nvPr/>
        </p:nvSpPr>
        <p:spPr>
          <a:xfrm>
            <a:off x="2486025" y="1268413"/>
            <a:ext cx="4059238" cy="1300162"/>
          </a:xfrm>
          <a:prstGeom prst="roundRect">
            <a:avLst/>
          </a:prstGeom>
          <a:solidFill>
            <a:schemeClr val="accent3">
              <a:lumMod val="40000"/>
              <a:lumOff val="6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2400" b="1" dirty="0">
                <a:solidFill>
                  <a:schemeClr val="tx1"/>
                </a:solidFill>
              </a:rPr>
              <a:t>Gender equality policy (2011)</a:t>
            </a:r>
          </a:p>
          <a:p>
            <a:pPr algn="ctr">
              <a:defRPr/>
            </a:pPr>
            <a:r>
              <a:rPr lang="en-GB" sz="2400" b="1" dirty="0">
                <a:solidFill>
                  <a:schemeClr val="tx1"/>
                </a:solidFill>
              </a:rPr>
              <a:t>Gender equality strategic plan </a:t>
            </a:r>
            <a:r>
              <a:rPr lang="en-GB" sz="2400" b="1" dirty="0" smtClean="0">
                <a:solidFill>
                  <a:schemeClr val="tx1"/>
                </a:solidFill>
              </a:rPr>
              <a:t>(2014-2017)</a:t>
            </a:r>
            <a:endParaRPr lang="en-GB" sz="2400" b="1" dirty="0">
              <a:solidFill>
                <a:schemeClr val="tx1"/>
              </a:solidFill>
            </a:endParaRPr>
          </a:p>
        </p:txBody>
      </p:sp>
      <p:cxnSp>
        <p:nvCxnSpPr>
          <p:cNvPr id="3" name="Straight Arrow Connector 2"/>
          <p:cNvCxnSpPr/>
          <p:nvPr/>
        </p:nvCxnSpPr>
        <p:spPr>
          <a:xfrm flipH="1">
            <a:off x="2363788" y="2641600"/>
            <a:ext cx="952500" cy="4476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p:nvPr/>
        </p:nvCxnSpPr>
        <p:spPr>
          <a:xfrm>
            <a:off x="5416550" y="2593975"/>
            <a:ext cx="720725" cy="4476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201" name="Content Placeholder 1"/>
          <p:cNvSpPr>
            <a:spLocks noGrp="1"/>
          </p:cNvSpPr>
          <p:nvPr>
            <p:ph idx="1"/>
          </p:nvPr>
        </p:nvSpPr>
        <p:spPr>
          <a:xfrm>
            <a:off x="722313" y="3565525"/>
            <a:ext cx="3282950" cy="2627313"/>
          </a:xfrm>
        </p:spPr>
        <p:txBody>
          <a:bodyPr/>
          <a:lstStyle/>
          <a:p>
            <a:pPr>
              <a:defRPr/>
            </a:pPr>
            <a:r>
              <a:rPr lang="en-GB" sz="2000" dirty="0" smtClean="0">
                <a:latin typeface="Arial" charset="0"/>
                <a:ea typeface="ＭＳ Ｐゴシック" pitchFamily="34" charset="-128"/>
                <a:cs typeface="Arial" charset="0"/>
              </a:rPr>
              <a:t>Performance evaluation</a:t>
            </a:r>
          </a:p>
          <a:p>
            <a:pPr>
              <a:defRPr/>
            </a:pPr>
            <a:r>
              <a:rPr lang="en-GB" sz="2000" dirty="0" smtClean="0">
                <a:latin typeface="Arial" charset="0"/>
                <a:ea typeface="ＭＳ Ｐゴシック" pitchFamily="34" charset="-128"/>
                <a:cs typeface="Arial" charset="0"/>
              </a:rPr>
              <a:t>Office’s culture</a:t>
            </a:r>
          </a:p>
          <a:p>
            <a:pPr>
              <a:defRPr/>
            </a:pPr>
            <a:r>
              <a:rPr lang="en-GB" sz="2000" dirty="0" smtClean="0">
                <a:latin typeface="Arial" charset="0"/>
                <a:ea typeface="ＭＳ Ｐゴシック" pitchFamily="34" charset="-128"/>
                <a:cs typeface="Arial" charset="0"/>
              </a:rPr>
              <a:t>Recruitment</a:t>
            </a:r>
          </a:p>
          <a:p>
            <a:pPr>
              <a:defRPr/>
            </a:pPr>
            <a:r>
              <a:rPr lang="en-GB" sz="2000" dirty="0" smtClean="0">
                <a:latin typeface="Arial" charset="0"/>
                <a:ea typeface="ＭＳ Ｐゴシック" pitchFamily="34" charset="-128"/>
                <a:cs typeface="Arial" charset="0"/>
              </a:rPr>
              <a:t>Capacity-building</a:t>
            </a:r>
          </a:p>
          <a:p>
            <a:pPr marL="0" indent="0">
              <a:buFont typeface="Wingdings" pitchFamily="2" charset="2"/>
              <a:buNone/>
              <a:defRPr/>
            </a:pPr>
            <a:endParaRPr lang="en-GB" sz="2000" dirty="0" smtClean="0">
              <a:latin typeface="Arial" charset="0"/>
              <a:ea typeface="ＭＳ Ｐゴシック" pitchFamily="34" charset="-128"/>
              <a:cs typeface="Arial" charset="0"/>
            </a:endParaRPr>
          </a:p>
          <a:p>
            <a:pPr>
              <a:defRPr/>
            </a:pPr>
            <a:endParaRPr lang="en-GB" dirty="0" smtClean="0">
              <a:latin typeface="Arial" charset="0"/>
              <a:ea typeface="ＭＳ Ｐゴシック" pitchFamily="34" charset="-128"/>
              <a:cs typeface="Arial" charset="0"/>
            </a:endParaRPr>
          </a:p>
          <a:p>
            <a:pPr>
              <a:defRPr/>
            </a:pPr>
            <a:endParaRPr lang="en-GB" dirty="0" smtClean="0">
              <a:latin typeface="Arial" charset="0"/>
              <a:ea typeface="ＭＳ Ｐゴシック" pitchFamily="34" charset="-128"/>
              <a:cs typeface="Arial" charset="0"/>
            </a:endParaRPr>
          </a:p>
          <a:p>
            <a:pPr>
              <a:defRPr/>
            </a:pPr>
            <a:endParaRPr lang="en-GB" dirty="0" smtClean="0">
              <a:latin typeface="Arial" charset="0"/>
              <a:ea typeface="ＭＳ Ｐゴシック" pitchFamily="34" charset="-128"/>
              <a:cs typeface="Arial" charset="0"/>
            </a:endParaRPr>
          </a:p>
          <a:p>
            <a:pPr>
              <a:defRPr/>
            </a:pPr>
            <a:endParaRPr lang="en-GB" dirty="0" smtClean="0">
              <a:latin typeface="Arial" charset="0"/>
              <a:ea typeface="ＭＳ Ｐゴシック" pitchFamily="34" charset="-128"/>
              <a:cs typeface="Arial" charset="0"/>
            </a:endParaRPr>
          </a:p>
          <a:p>
            <a:pPr>
              <a:defRPr/>
            </a:pPr>
            <a:endParaRPr lang="en-GB" dirty="0" smtClean="0">
              <a:latin typeface="Arial" charset="0"/>
              <a:ea typeface="ＭＳ Ｐゴシック" pitchFamily="34" charset="-128"/>
              <a:cs typeface="Arial" charset="0"/>
            </a:endParaRPr>
          </a:p>
        </p:txBody>
      </p:sp>
      <p:sp>
        <p:nvSpPr>
          <p:cNvPr id="10250" name="Content Placeholder 1"/>
          <p:cNvSpPr txBox="1">
            <a:spLocks/>
          </p:cNvSpPr>
          <p:nvPr/>
        </p:nvSpPr>
        <p:spPr bwMode="auto">
          <a:xfrm>
            <a:off x="4614863" y="3494088"/>
            <a:ext cx="4052887" cy="276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spcBef>
                <a:spcPct val="20000"/>
              </a:spcBef>
              <a:buClr>
                <a:schemeClr val="tx2"/>
              </a:buClr>
              <a:buFont typeface="Wingdings" pitchFamily="2" charset="2"/>
              <a:buChar char="§"/>
            </a:pPr>
            <a:r>
              <a:rPr lang="en-GB" sz="2000" dirty="0">
                <a:cs typeface="Arial" charset="0"/>
              </a:rPr>
              <a:t>Human Rights Council and Special Procedures</a:t>
            </a:r>
          </a:p>
          <a:p>
            <a:pPr>
              <a:spcBef>
                <a:spcPct val="20000"/>
              </a:spcBef>
              <a:buClr>
                <a:schemeClr val="tx2"/>
              </a:buClr>
              <a:buFont typeface="Wingdings" pitchFamily="2" charset="2"/>
              <a:buChar char="§"/>
            </a:pPr>
            <a:r>
              <a:rPr lang="en-GB" sz="2000" dirty="0">
                <a:cs typeface="Arial" charset="0"/>
              </a:rPr>
              <a:t>Treaty bodies</a:t>
            </a:r>
          </a:p>
          <a:p>
            <a:pPr>
              <a:spcBef>
                <a:spcPct val="20000"/>
              </a:spcBef>
              <a:buClr>
                <a:schemeClr val="tx2"/>
              </a:buClr>
              <a:buFont typeface="Wingdings" pitchFamily="2" charset="2"/>
              <a:buChar char="§"/>
            </a:pPr>
            <a:r>
              <a:rPr lang="en-GB" sz="2000" dirty="0">
                <a:cs typeface="Arial" charset="0"/>
              </a:rPr>
              <a:t>Research and thematic work</a:t>
            </a:r>
          </a:p>
          <a:p>
            <a:pPr>
              <a:spcBef>
                <a:spcPct val="20000"/>
              </a:spcBef>
              <a:buClr>
                <a:schemeClr val="tx2"/>
              </a:buClr>
              <a:buFont typeface="Wingdings" pitchFamily="2" charset="2"/>
              <a:buChar char="§"/>
            </a:pPr>
            <a:r>
              <a:rPr lang="en-GB" sz="2000" dirty="0">
                <a:cs typeface="Arial" charset="0"/>
              </a:rPr>
              <a:t>Field operation and technical cooperation</a:t>
            </a:r>
          </a:p>
          <a:p>
            <a:pPr>
              <a:spcBef>
                <a:spcPct val="20000"/>
              </a:spcBef>
              <a:buClr>
                <a:schemeClr val="tx2"/>
              </a:buClr>
              <a:buFont typeface="Wingdings" pitchFamily="2" charset="2"/>
              <a:buChar char="§"/>
            </a:pPr>
            <a:endParaRPr lang="en-GB" sz="2000" dirty="0">
              <a:cs typeface="Arial" charset="0"/>
            </a:endParaRPr>
          </a:p>
          <a:p>
            <a:pPr>
              <a:spcBef>
                <a:spcPct val="20000"/>
              </a:spcBef>
              <a:buClr>
                <a:schemeClr val="tx2"/>
              </a:buClr>
              <a:buFont typeface="Wingdings" pitchFamily="2" charset="2"/>
              <a:buChar char="§"/>
            </a:pPr>
            <a:endParaRPr lang="en-GB" sz="2600" dirty="0">
              <a:cs typeface="Arial" charset="0"/>
            </a:endParaRPr>
          </a:p>
          <a:p>
            <a:pPr>
              <a:spcBef>
                <a:spcPct val="20000"/>
              </a:spcBef>
              <a:buClr>
                <a:schemeClr val="tx2"/>
              </a:buClr>
              <a:buFont typeface="Wingdings" pitchFamily="2" charset="2"/>
              <a:buChar char="§"/>
            </a:pPr>
            <a:endParaRPr lang="en-GB" sz="2600" dirty="0">
              <a:cs typeface="Arial" charset="0"/>
            </a:endParaRPr>
          </a:p>
          <a:p>
            <a:pPr>
              <a:spcBef>
                <a:spcPct val="20000"/>
              </a:spcBef>
              <a:buClr>
                <a:schemeClr val="tx2"/>
              </a:buClr>
              <a:buFont typeface="Wingdings" pitchFamily="2" charset="2"/>
              <a:buNone/>
            </a:pPr>
            <a:endParaRPr lang="en-GB" sz="2600" dirty="0">
              <a:cs typeface="Arial" charset="0"/>
            </a:endParaRPr>
          </a:p>
        </p:txBody>
      </p:sp>
    </p:spTree>
    <p:extLst>
      <p:ext uri="{BB962C8B-B14F-4D97-AF65-F5344CB8AC3E}">
        <p14:creationId xmlns:p14="http://schemas.microsoft.com/office/powerpoint/2010/main" val="2399361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OHCHR Gender Architecture</a:t>
            </a:r>
            <a:endParaRPr lang="en-GB" dirty="0"/>
          </a:p>
        </p:txBody>
      </p:sp>
      <p:sp>
        <p:nvSpPr>
          <p:cNvPr id="3" name="Content Placeholder 2"/>
          <p:cNvSpPr>
            <a:spLocks noGrp="1"/>
          </p:cNvSpPr>
          <p:nvPr>
            <p:ph idx="1"/>
          </p:nvPr>
        </p:nvSpPr>
        <p:spPr/>
        <p:txBody>
          <a:bodyPr>
            <a:normAutofit fontScale="70000" lnSpcReduction="20000"/>
          </a:bodyPr>
          <a:lstStyle/>
          <a:p>
            <a:pPr marL="0" indent="0">
              <a:buNone/>
            </a:pPr>
            <a:r>
              <a:rPr lang="en-GB" dirty="0" smtClean="0"/>
              <a:t>OHCHR Gender Equality Strategic Plan</a:t>
            </a:r>
          </a:p>
          <a:p>
            <a:pPr marL="0" indent="0">
              <a:buNone/>
            </a:pPr>
            <a:r>
              <a:rPr lang="en-US" u="sng" dirty="0"/>
              <a:t>Implementation Machinery</a:t>
            </a:r>
            <a:endParaRPr lang="en-GB" dirty="0"/>
          </a:p>
          <a:p>
            <a:pPr marL="0" indent="0">
              <a:buNone/>
            </a:pPr>
            <a:r>
              <a:rPr lang="en-US" dirty="0"/>
              <a:t>The Strategic Plan will be implemented </a:t>
            </a:r>
            <a:r>
              <a:rPr lang="en-US" dirty="0" smtClean="0"/>
              <a:t>by all OHCHR staff with </a:t>
            </a:r>
            <a:r>
              <a:rPr lang="en-US" dirty="0"/>
              <a:t>the support of an integrated gender architecture including:</a:t>
            </a:r>
            <a:endParaRPr lang="en-GB" dirty="0"/>
          </a:p>
          <a:p>
            <a:pPr lvl="0"/>
            <a:r>
              <a:rPr lang="en-US" dirty="0"/>
              <a:t>Women’s Human Rights and Gender Section</a:t>
            </a:r>
            <a:endParaRPr lang="en-GB" dirty="0"/>
          </a:p>
          <a:p>
            <a:pPr lvl="0"/>
            <a:r>
              <a:rPr lang="en-US" dirty="0"/>
              <a:t>Regional Gender Advisers</a:t>
            </a:r>
            <a:endParaRPr lang="en-GB" dirty="0"/>
          </a:p>
          <a:p>
            <a:pPr lvl="0"/>
            <a:r>
              <a:rPr lang="en-US" dirty="0"/>
              <a:t>Gender Facilitators</a:t>
            </a:r>
            <a:endParaRPr lang="en-GB" dirty="0"/>
          </a:p>
          <a:p>
            <a:pPr lvl="0"/>
            <a:r>
              <a:rPr lang="en-US" dirty="0"/>
              <a:t>Gender Focal Points</a:t>
            </a:r>
            <a:endParaRPr lang="en-GB" dirty="0"/>
          </a:p>
          <a:p>
            <a:pPr lvl="0"/>
            <a:r>
              <a:rPr lang="en-US" dirty="0"/>
              <a:t>Departmental Focal Points for Women</a:t>
            </a:r>
            <a:endParaRPr lang="en-GB" dirty="0"/>
          </a:p>
          <a:p>
            <a:pPr lvl="0"/>
            <a:r>
              <a:rPr lang="en-US" dirty="0"/>
              <a:t>The Senior Human Rights Adviser on Sexual orientation and gender identity</a:t>
            </a:r>
            <a:endParaRPr lang="en-GB" dirty="0"/>
          </a:p>
          <a:p>
            <a:pPr marL="0" indent="0">
              <a:buNone/>
            </a:pPr>
            <a:r>
              <a:rPr lang="en-US" dirty="0"/>
              <a:t> </a:t>
            </a:r>
            <a:endParaRPr lang="en-GB" dirty="0"/>
          </a:p>
          <a:p>
            <a:pPr marL="0" indent="0">
              <a:buNone/>
            </a:pPr>
            <a:endParaRPr lang="en-GB" dirty="0"/>
          </a:p>
        </p:txBody>
      </p:sp>
      <p:pic>
        <p:nvPicPr>
          <p:cNvPr id="1026" name="Picture 2" descr="C:\Users\itc145\AppData\Local\Microsoft\Windows\Temporary Internet Files\Content.IE5\FIWFZCTU\MC900366178[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19705" y="4758583"/>
            <a:ext cx="1597025" cy="183673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130140" y="5332021"/>
            <a:ext cx="2660073" cy="646331"/>
          </a:xfrm>
          <a:prstGeom prst="rect">
            <a:avLst/>
          </a:prstGeom>
          <a:noFill/>
        </p:spPr>
        <p:txBody>
          <a:bodyPr wrap="square" rtlCol="0">
            <a:spAutoFit/>
          </a:bodyPr>
          <a:lstStyle/>
          <a:p>
            <a:r>
              <a:rPr lang="en-GB" dirty="0" smtClean="0"/>
              <a:t>Click on pillars to see who is doing what </a:t>
            </a:r>
            <a:endParaRPr lang="en-GB" dirty="0"/>
          </a:p>
        </p:txBody>
      </p:sp>
    </p:spTree>
    <p:extLst>
      <p:ext uri="{BB962C8B-B14F-4D97-AF65-F5344CB8AC3E}">
        <p14:creationId xmlns:p14="http://schemas.microsoft.com/office/powerpoint/2010/main" val="4248311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HR Mechanisms for Gender Equality</a:t>
            </a:r>
            <a:endParaRPr lang="en-GB" dirty="0"/>
          </a:p>
        </p:txBody>
      </p:sp>
      <p:sp>
        <p:nvSpPr>
          <p:cNvPr id="3" name="Content Placeholder 2"/>
          <p:cNvSpPr>
            <a:spLocks noGrp="1"/>
          </p:cNvSpPr>
          <p:nvPr>
            <p:ph idx="1"/>
          </p:nvPr>
        </p:nvSpPr>
        <p:spPr/>
        <p:txBody>
          <a:bodyPr/>
          <a:lstStyle/>
          <a:p>
            <a:r>
              <a:rPr lang="en-GB" dirty="0" smtClean="0"/>
              <a:t>Treaty bodies, special procedures, UPR</a:t>
            </a:r>
          </a:p>
        </p:txBody>
      </p:sp>
    </p:spTree>
    <p:extLst>
      <p:ext uri="{BB962C8B-B14F-4D97-AF65-F5344CB8AC3E}">
        <p14:creationId xmlns:p14="http://schemas.microsoft.com/office/powerpoint/2010/main" val="2053475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Let’s hear from some OHCHR staff members on their experiences in gender integration </a:t>
            </a:r>
            <a:endParaRPr lang="en-GB" dirty="0"/>
          </a:p>
        </p:txBody>
      </p:sp>
      <p:sp>
        <p:nvSpPr>
          <p:cNvPr id="3" name="Content Placeholder 2"/>
          <p:cNvSpPr>
            <a:spLocks noGrp="1"/>
          </p:cNvSpPr>
          <p:nvPr>
            <p:ph idx="1"/>
          </p:nvPr>
        </p:nvSpPr>
        <p:spPr/>
        <p:txBody>
          <a:bodyPr>
            <a:normAutofit fontScale="85000" lnSpcReduction="10000"/>
          </a:bodyPr>
          <a:lstStyle/>
          <a:p>
            <a:endParaRPr lang="en-GB" dirty="0"/>
          </a:p>
          <a:p>
            <a:pPr marL="0" indent="0">
              <a:buNone/>
            </a:pPr>
            <a:r>
              <a:rPr lang="en-GB" dirty="0" smtClean="0"/>
              <a:t>Video interviews </a:t>
            </a:r>
          </a:p>
          <a:p>
            <a:pPr marL="0" indent="0">
              <a:buNone/>
            </a:pPr>
            <a:r>
              <a:rPr lang="en-GB" dirty="0" smtClean="0"/>
              <a:t>Mix of manager, professional, GS, field and HQ  (2-3 per category), mix of different thematic areas of work</a:t>
            </a:r>
          </a:p>
          <a:p>
            <a:pPr marL="0" indent="0">
              <a:buNone/>
            </a:pPr>
            <a:r>
              <a:rPr lang="en-GB" dirty="0" err="1" smtClean="0"/>
              <a:t>Saori</a:t>
            </a:r>
            <a:r>
              <a:rPr lang="en-GB" dirty="0" smtClean="0"/>
              <a:t> and Pierre to video colleagues at HQ, Haley and Tom can conduct </a:t>
            </a:r>
            <a:r>
              <a:rPr lang="en-GB" dirty="0" err="1" smtClean="0"/>
              <a:t>skype</a:t>
            </a:r>
            <a:r>
              <a:rPr lang="en-GB" dirty="0" smtClean="0"/>
              <a:t> videos with those in field. </a:t>
            </a:r>
          </a:p>
          <a:p>
            <a:pPr marL="0" indent="0">
              <a:buNone/>
            </a:pPr>
            <a:r>
              <a:rPr lang="en-GB" dirty="0" smtClean="0"/>
              <a:t>What does gender integration mean to you? What </a:t>
            </a:r>
          </a:p>
          <a:p>
            <a:pPr marL="0" indent="0">
              <a:buNone/>
            </a:pPr>
            <a:r>
              <a:rPr lang="en-GB" dirty="0" smtClean="0"/>
              <a:t>actions do you take to integrate a </a:t>
            </a:r>
            <a:r>
              <a:rPr lang="en-GB" dirty="0"/>
              <a:t>gender perspective into your work at </a:t>
            </a:r>
            <a:r>
              <a:rPr lang="en-GB" dirty="0" smtClean="0"/>
              <a:t>OHCHR? What challenges have you encountered?</a:t>
            </a:r>
            <a:endParaRPr lang="en-GB" dirty="0"/>
          </a:p>
        </p:txBody>
      </p:sp>
    </p:spTree>
    <p:extLst>
      <p:ext uri="{BB962C8B-B14F-4D97-AF65-F5344CB8AC3E}">
        <p14:creationId xmlns:p14="http://schemas.microsoft.com/office/powerpoint/2010/main" val="28333705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dirty="0" smtClean="0"/>
              <a:t>Click the unit to which you belong for suggestions of how you can integrate gender into your work</a:t>
            </a:r>
            <a:endParaRPr lang="en-GB" dirty="0"/>
          </a:p>
        </p:txBody>
      </p:sp>
      <p:sp>
        <p:nvSpPr>
          <p:cNvPr id="3" name="Content Placeholder 2"/>
          <p:cNvSpPr>
            <a:spLocks noGrp="1"/>
          </p:cNvSpPr>
          <p:nvPr>
            <p:ph idx="1"/>
          </p:nvPr>
        </p:nvSpPr>
        <p:spPr/>
        <p:txBody>
          <a:bodyPr>
            <a:normAutofit/>
          </a:bodyPr>
          <a:lstStyle/>
          <a:p>
            <a:pPr marL="0" indent="0">
              <a:buNone/>
            </a:pPr>
            <a:endParaRPr lang="en-GB" sz="2000" dirty="0" smtClean="0">
              <a:solidFill>
                <a:srgbClr val="C00000"/>
              </a:solidFill>
            </a:endParaRPr>
          </a:p>
          <a:p>
            <a:pPr marL="0" indent="0">
              <a:buNone/>
            </a:pPr>
            <a:r>
              <a:rPr lang="en-GB" sz="2000" dirty="0" smtClean="0">
                <a:solidFill>
                  <a:srgbClr val="C00000"/>
                </a:solidFill>
              </a:rPr>
              <a:t>E-pas language for each unit </a:t>
            </a:r>
          </a:p>
          <a:p>
            <a:pPr marL="0" indent="0">
              <a:buNone/>
            </a:pPr>
            <a:r>
              <a:rPr lang="en-GB" sz="2000" dirty="0" smtClean="0">
                <a:solidFill>
                  <a:srgbClr val="C00000"/>
                </a:solidFill>
              </a:rPr>
              <a:t>Link to printable PDFs </a:t>
            </a:r>
          </a:p>
          <a:p>
            <a:pPr marL="0" indent="0">
              <a:buNone/>
            </a:pPr>
            <a:endParaRPr lang="fr-CH" sz="2000" dirty="0" smtClean="0">
              <a:solidFill>
                <a:srgbClr val="C00000"/>
              </a:solidFill>
            </a:endParaRPr>
          </a:p>
          <a:p>
            <a:pPr marL="0" indent="0">
              <a:buNone/>
            </a:pPr>
            <a:endParaRPr lang="en-GB" dirty="0"/>
          </a:p>
        </p:txBody>
      </p:sp>
    </p:spTree>
    <p:extLst>
      <p:ext uri="{BB962C8B-B14F-4D97-AF65-F5344CB8AC3E}">
        <p14:creationId xmlns:p14="http://schemas.microsoft.com/office/powerpoint/2010/main" val="1969357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85000" lnSpcReduction="20000"/>
          </a:bodyPr>
          <a:lstStyle/>
          <a:p>
            <a:r>
              <a:rPr lang="en-GB" dirty="0" smtClean="0"/>
              <a:t>Start with 3 questions in start up quiz:</a:t>
            </a:r>
            <a:endParaRPr lang="en-GB" dirty="0"/>
          </a:p>
          <a:p>
            <a:pPr marL="514350" indent="-514350">
              <a:buFont typeface="+mj-lt"/>
              <a:buAutoNum type="arabicPeriod"/>
            </a:pPr>
            <a:r>
              <a:rPr lang="en-GB" dirty="0" smtClean="0"/>
              <a:t>True or false? Many donors are now requiring recipients to report on the extent to which their programs integrate GE….</a:t>
            </a:r>
          </a:p>
          <a:p>
            <a:pPr marL="514350" indent="-514350">
              <a:buFont typeface="+mj-lt"/>
              <a:buAutoNum type="arabicPeriod"/>
            </a:pPr>
            <a:r>
              <a:rPr lang="en-GB" dirty="0" smtClean="0"/>
              <a:t>Under the new SWAP, each UN entity sets its own targets related to gender equality. OHCHR’s targets include: multiple choice, choose those that are targets </a:t>
            </a:r>
          </a:p>
          <a:p>
            <a:pPr marL="514350" indent="-514350">
              <a:buFont typeface="+mj-lt"/>
              <a:buAutoNum type="arabicPeriod"/>
            </a:pPr>
            <a:r>
              <a:rPr lang="en-GB" dirty="0" smtClean="0"/>
              <a:t>Are you familiar with the OHCHR GE Policy? Which of the following are amongst its commitments? </a:t>
            </a:r>
          </a:p>
          <a:p>
            <a:pPr marL="0" indent="0">
              <a:buNone/>
            </a:pPr>
            <a:r>
              <a:rPr lang="en-GB" dirty="0" smtClean="0"/>
              <a:t>Then integrate </a:t>
            </a:r>
            <a:r>
              <a:rPr lang="en-GB" dirty="0"/>
              <a:t>quiz questions throughout this module on applying the concepts to work (in your shoes)</a:t>
            </a:r>
          </a:p>
          <a:p>
            <a:pPr marL="0" indent="0">
              <a:buNone/>
            </a:pPr>
            <a:endParaRPr lang="en-GB" dirty="0" smtClean="0"/>
          </a:p>
        </p:txBody>
      </p:sp>
    </p:spTree>
    <p:extLst>
      <p:ext uri="{BB962C8B-B14F-4D97-AF65-F5344CB8AC3E}">
        <p14:creationId xmlns:p14="http://schemas.microsoft.com/office/powerpoint/2010/main" val="242729019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ESENTATION_ID" val="5300"/>
  <p:tag name="ARTICULATE_PROJECT_CHECK" val="0"/>
  <p:tag name="ARTICULATE_PRESENTER_VERSION" val="6"/>
  <p:tag name="ARTICULATE_PROJECT_OPEN" val="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8695</TotalTime>
  <Words>2862</Words>
  <Application>Microsoft Office PowerPoint</Application>
  <PresentationFormat>On-screen Show (4:3)</PresentationFormat>
  <Paragraphs>391</Paragraphs>
  <Slides>26</Slides>
  <Notes>20</Notes>
  <HiddenSlides>0</HiddenSlides>
  <MMClips>0</MMClips>
  <ScaleCrop>false</ScaleCrop>
  <HeadingPairs>
    <vt:vector size="4" baseType="variant">
      <vt:variant>
        <vt:lpstr>Theme</vt:lpstr>
      </vt:variant>
      <vt:variant>
        <vt:i4>2</vt:i4>
      </vt:variant>
      <vt:variant>
        <vt:lpstr>Slide Titles</vt:lpstr>
      </vt:variant>
      <vt:variant>
        <vt:i4>26</vt:i4>
      </vt:variant>
    </vt:vector>
  </HeadingPairs>
  <TitlesOfParts>
    <vt:vector size="28" baseType="lpstr">
      <vt:lpstr>Office Theme</vt:lpstr>
      <vt:lpstr>1_Office Theme</vt:lpstr>
      <vt:lpstr>Learning Objectives</vt:lpstr>
      <vt:lpstr>Resources</vt:lpstr>
      <vt:lpstr>OHCHR commitments towards gender equality</vt:lpstr>
      <vt:lpstr>OHCHR Gender Equality Policy and its Strategic Plan – implication for staff</vt:lpstr>
      <vt:lpstr>OHCHR Gender Architecture</vt:lpstr>
      <vt:lpstr>HR Mechanisms for Gender Equality</vt:lpstr>
      <vt:lpstr>Let’s hear from some OHCHR staff members on their experiences in gender integration </vt:lpstr>
      <vt:lpstr>Click the unit to which you belong for suggestions of how you can integrate gender into your work</vt:lpstr>
      <vt:lpstr>PowerPoint Presentation</vt:lpstr>
      <vt:lpstr>Learning Objectives</vt:lpstr>
      <vt:lpstr>Table of contents</vt:lpstr>
      <vt:lpstr>Resources</vt:lpstr>
      <vt:lpstr>What is gender integration? </vt:lpstr>
      <vt:lpstr>Module 3 - Integration</vt:lpstr>
      <vt:lpstr>Module 3 - Integration</vt:lpstr>
      <vt:lpstr>Module 3 - Integration</vt:lpstr>
      <vt:lpstr>Module 3 - integration</vt:lpstr>
      <vt:lpstr>Module 3 - integration</vt:lpstr>
      <vt:lpstr>Module 3 - Integration</vt:lpstr>
      <vt:lpstr>Module 3 - Integration</vt:lpstr>
      <vt:lpstr>Operationalizing a HR-based Approach to GE</vt:lpstr>
      <vt:lpstr>A Human Rights-Based Approach to Gender Equality</vt:lpstr>
      <vt:lpstr>Final Assessment</vt:lpstr>
      <vt:lpstr>Additional resources and feedback</vt:lpstr>
      <vt:lpstr>Thank you</vt:lpstr>
      <vt:lpstr> A Human Rights-Based Approach to Gender Equality to be introduced under gender analysis </vt:lpstr>
    </vt:vector>
  </TitlesOfParts>
  <Company>The Development Alchemists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Proposals and Decisions</dc:title>
  <dc:creator>Lenni George</dc:creator>
  <cp:lastModifiedBy>Haley Horan</cp:lastModifiedBy>
  <cp:revision>330</cp:revision>
  <cp:lastPrinted>2013-07-03T07:07:49Z</cp:lastPrinted>
  <dcterms:created xsi:type="dcterms:W3CDTF">2012-12-16T17:34:08Z</dcterms:created>
  <dcterms:modified xsi:type="dcterms:W3CDTF">2013-07-11T15:08:00Z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On-line training on gender integration13May2013</vt:lpwstr>
  </property>
  <property fmtid="{D5CDD505-2E9C-101B-9397-08002B2CF9AE}" pid="4" name="ArticulateGUID">
    <vt:lpwstr>B096247C-4B62-4E73-9DAC-591E1067D9E8</vt:lpwstr>
  </property>
  <property fmtid="{D5CDD505-2E9C-101B-9397-08002B2CF9AE}" pid="5" name="ArticulateProjectFull">
    <vt:lpwstr>I:\GP-DELTA\2013\ArticulateDev\OHCHR Gender\Section2and3Outline.ppta</vt:lpwstr>
  </property>
</Properties>
</file>